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31"/>
  </p:notesMasterIdLst>
  <p:sldIdLst>
    <p:sldId id="283"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9" r:id="rId27"/>
    <p:sldId id="282" r:id="rId28"/>
    <p:sldId id="290" r:id="rId29"/>
    <p:sldId id="28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C7C8"/>
    <a:srgbClr val="F2F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A92B6B-66FE-4B8E-85C7-29EFDED00D0F}" type="doc">
      <dgm:prSet loTypeId="urn:microsoft.com/office/officeart/2005/8/layout/radial1" loCatId="cycle" qsTypeId="urn:microsoft.com/office/officeart/2005/8/quickstyle/3d3" qsCatId="3D" csTypeId="urn:microsoft.com/office/officeart/2005/8/colors/accent0_3" csCatId="mainScheme" phldr="1"/>
      <dgm:spPr/>
      <dgm:t>
        <a:bodyPr/>
        <a:lstStyle/>
        <a:p>
          <a:endParaRPr lang="en-US"/>
        </a:p>
      </dgm:t>
    </dgm:pt>
    <dgm:pt modelId="{2E9FB238-584F-4D68-9A4B-4C14BFB4D06A}">
      <dgm:prSet phldrT="[Text]" custT="1"/>
      <dgm:spPr/>
      <dgm:t>
        <a:bodyPr/>
        <a:lstStyle/>
        <a:p>
          <a:r>
            <a:rPr lang="en-US" sz="2000" b="1" dirty="0" smtClean="0"/>
            <a:t>CRIMINAL JUSTICE SYSTEM</a:t>
          </a:r>
          <a:endParaRPr lang="en-US" sz="2000" b="1" dirty="0"/>
        </a:p>
      </dgm:t>
    </dgm:pt>
    <dgm:pt modelId="{9DBAA937-5514-423C-9EEF-9A3DBC07095F}" type="parTrans" cxnId="{E1453947-DECF-4D77-9D11-2AE4FCA56FA6}">
      <dgm:prSet/>
      <dgm:spPr/>
      <dgm:t>
        <a:bodyPr/>
        <a:lstStyle/>
        <a:p>
          <a:endParaRPr lang="en-US"/>
        </a:p>
      </dgm:t>
    </dgm:pt>
    <dgm:pt modelId="{8C2FC07A-F840-4E18-BF7E-35CE38DAB570}" type="sibTrans" cxnId="{E1453947-DECF-4D77-9D11-2AE4FCA56FA6}">
      <dgm:prSet/>
      <dgm:spPr/>
      <dgm:t>
        <a:bodyPr/>
        <a:lstStyle/>
        <a:p>
          <a:endParaRPr lang="en-US"/>
        </a:p>
      </dgm:t>
    </dgm:pt>
    <dgm:pt modelId="{3C1080A9-764D-48AE-98E8-BE6AABA4E283}">
      <dgm:prSet phldrT="[Text]" custT="1"/>
      <dgm:spPr/>
      <dgm:t>
        <a:bodyPr/>
        <a:lstStyle/>
        <a:p>
          <a:r>
            <a:rPr lang="en-US" sz="2000" b="1" dirty="0" smtClean="0"/>
            <a:t>Judiciary</a:t>
          </a:r>
          <a:endParaRPr lang="en-US" sz="1300" b="1" dirty="0"/>
        </a:p>
      </dgm:t>
    </dgm:pt>
    <dgm:pt modelId="{F9395AB2-B15A-4654-BD7C-320F378749F8}" type="parTrans" cxnId="{2B1C9FBD-BFF4-4FC5-93BC-123EF7729BF5}">
      <dgm:prSet/>
      <dgm:spPr/>
      <dgm:t>
        <a:bodyPr/>
        <a:lstStyle/>
        <a:p>
          <a:endParaRPr lang="en-US" dirty="0"/>
        </a:p>
      </dgm:t>
    </dgm:pt>
    <dgm:pt modelId="{74ADE2F0-6A7C-4077-93F9-7DB609249630}" type="sibTrans" cxnId="{2B1C9FBD-BFF4-4FC5-93BC-123EF7729BF5}">
      <dgm:prSet/>
      <dgm:spPr/>
      <dgm:t>
        <a:bodyPr/>
        <a:lstStyle/>
        <a:p>
          <a:endParaRPr lang="en-US"/>
        </a:p>
      </dgm:t>
    </dgm:pt>
    <dgm:pt modelId="{F6B67DC5-3C68-465D-A25F-871E3E896123}">
      <dgm:prSet phldrT="[Text]" custT="1"/>
      <dgm:spPr/>
      <dgm:t>
        <a:bodyPr/>
        <a:lstStyle/>
        <a:p>
          <a:r>
            <a:rPr lang="en-US" sz="2000" b="1" dirty="0" smtClean="0"/>
            <a:t>Police</a:t>
          </a:r>
          <a:endParaRPr lang="en-US" sz="1300" b="1" dirty="0"/>
        </a:p>
      </dgm:t>
    </dgm:pt>
    <dgm:pt modelId="{95CA08E7-A947-438D-BAA2-D5AEBA5171C1}" type="parTrans" cxnId="{32E7A8A9-F166-46BB-9184-CD40111B2803}">
      <dgm:prSet/>
      <dgm:spPr/>
      <dgm:t>
        <a:bodyPr/>
        <a:lstStyle/>
        <a:p>
          <a:endParaRPr lang="en-US" dirty="0"/>
        </a:p>
      </dgm:t>
    </dgm:pt>
    <dgm:pt modelId="{7E0A3B2E-C8E4-4EC9-AF34-A17AAE085A1A}" type="sibTrans" cxnId="{32E7A8A9-F166-46BB-9184-CD40111B2803}">
      <dgm:prSet/>
      <dgm:spPr/>
      <dgm:t>
        <a:bodyPr/>
        <a:lstStyle/>
        <a:p>
          <a:endParaRPr lang="en-US"/>
        </a:p>
      </dgm:t>
    </dgm:pt>
    <dgm:pt modelId="{A0C366BB-2971-48E6-A570-5377DEE38690}">
      <dgm:prSet phldrT="[Text]" custT="1"/>
      <dgm:spPr/>
      <dgm:t>
        <a:bodyPr/>
        <a:lstStyle/>
        <a:p>
          <a:r>
            <a:rPr lang="en-US" sz="2000" b="1" dirty="0" smtClean="0"/>
            <a:t>Probation </a:t>
          </a:r>
          <a:r>
            <a:rPr lang="en-US" sz="2400" b="1" dirty="0" smtClean="0"/>
            <a:t>&amp; </a:t>
          </a:r>
          <a:r>
            <a:rPr lang="en-US" sz="2000" b="1" dirty="0" smtClean="0"/>
            <a:t>Parole</a:t>
          </a:r>
          <a:endParaRPr lang="en-US" sz="2000" b="1" dirty="0"/>
        </a:p>
      </dgm:t>
    </dgm:pt>
    <dgm:pt modelId="{19BE7562-6122-46DD-B177-A00E0B728FC4}" type="parTrans" cxnId="{4FA6B22C-A4AB-4070-8567-B57C7F8BECE4}">
      <dgm:prSet/>
      <dgm:spPr/>
      <dgm:t>
        <a:bodyPr/>
        <a:lstStyle/>
        <a:p>
          <a:endParaRPr lang="en-US" dirty="0"/>
        </a:p>
      </dgm:t>
    </dgm:pt>
    <dgm:pt modelId="{C035C94A-02FA-4A97-8203-B928D6D5055D}" type="sibTrans" cxnId="{4FA6B22C-A4AB-4070-8567-B57C7F8BECE4}">
      <dgm:prSet/>
      <dgm:spPr/>
      <dgm:t>
        <a:bodyPr/>
        <a:lstStyle/>
        <a:p>
          <a:endParaRPr lang="en-US"/>
        </a:p>
      </dgm:t>
    </dgm:pt>
    <dgm:pt modelId="{0798AA2A-C2C6-456B-A2F4-BA4038AC48CF}">
      <dgm:prSet phldrT="[Text]" custT="1"/>
      <dgm:spPr/>
      <dgm:t>
        <a:bodyPr/>
        <a:lstStyle/>
        <a:p>
          <a:r>
            <a:rPr lang="en-US" sz="2000" b="1" dirty="0" smtClean="0"/>
            <a:t>Prisons </a:t>
          </a:r>
          <a:endParaRPr lang="en-US" sz="3500" b="1" dirty="0"/>
        </a:p>
      </dgm:t>
    </dgm:pt>
    <dgm:pt modelId="{C17439FA-76F0-4C72-AE9A-54BAE3D67887}" type="parTrans" cxnId="{BEDB6D61-2F21-4596-932F-DA96A0EA0E6F}">
      <dgm:prSet/>
      <dgm:spPr/>
      <dgm:t>
        <a:bodyPr/>
        <a:lstStyle/>
        <a:p>
          <a:endParaRPr lang="en-US" dirty="0"/>
        </a:p>
      </dgm:t>
    </dgm:pt>
    <dgm:pt modelId="{24512BCA-EC9E-44F2-95B4-5B293375C956}" type="sibTrans" cxnId="{BEDB6D61-2F21-4596-932F-DA96A0EA0E6F}">
      <dgm:prSet/>
      <dgm:spPr/>
      <dgm:t>
        <a:bodyPr/>
        <a:lstStyle/>
        <a:p>
          <a:endParaRPr lang="en-US"/>
        </a:p>
      </dgm:t>
    </dgm:pt>
    <dgm:pt modelId="{D70B9D62-FBB8-49E0-9D09-A681C1836C24}">
      <dgm:prSet phldrT="[Text]" custT="1"/>
      <dgm:spPr/>
      <dgm:t>
        <a:bodyPr/>
        <a:lstStyle/>
        <a:p>
          <a:r>
            <a:rPr lang="en-US" sz="2000" b="1" dirty="0" smtClean="0"/>
            <a:t>Prosecution</a:t>
          </a:r>
          <a:endParaRPr lang="en-US" sz="1200" b="1" dirty="0"/>
        </a:p>
      </dgm:t>
    </dgm:pt>
    <dgm:pt modelId="{1BD3443E-75B8-4D04-8864-5FD49781BE02}" type="parTrans" cxnId="{6E6A16B9-B948-481C-A924-F5B046E9D8E9}">
      <dgm:prSet/>
      <dgm:spPr/>
      <dgm:t>
        <a:bodyPr/>
        <a:lstStyle/>
        <a:p>
          <a:endParaRPr lang="en-US" dirty="0"/>
        </a:p>
      </dgm:t>
    </dgm:pt>
    <dgm:pt modelId="{8D79BDF5-7471-42FF-9FEC-94D47CF05410}" type="sibTrans" cxnId="{6E6A16B9-B948-481C-A924-F5B046E9D8E9}">
      <dgm:prSet/>
      <dgm:spPr/>
      <dgm:t>
        <a:bodyPr/>
        <a:lstStyle/>
        <a:p>
          <a:endParaRPr lang="en-US"/>
        </a:p>
      </dgm:t>
    </dgm:pt>
    <dgm:pt modelId="{5444DDBE-4972-44EB-B7C3-F6C9D9ADD61C}" type="pres">
      <dgm:prSet presAssocID="{CBA92B6B-66FE-4B8E-85C7-29EFDED00D0F}" presName="cycle" presStyleCnt="0">
        <dgm:presLayoutVars>
          <dgm:chMax val="1"/>
          <dgm:dir/>
          <dgm:animLvl val="ctr"/>
          <dgm:resizeHandles val="exact"/>
        </dgm:presLayoutVars>
      </dgm:prSet>
      <dgm:spPr/>
      <dgm:t>
        <a:bodyPr/>
        <a:lstStyle/>
        <a:p>
          <a:endParaRPr lang="en-US"/>
        </a:p>
      </dgm:t>
    </dgm:pt>
    <dgm:pt modelId="{DAD9647B-09BA-4CBA-ADE5-7F286C37AB80}" type="pres">
      <dgm:prSet presAssocID="{2E9FB238-584F-4D68-9A4B-4C14BFB4D06A}" presName="centerShape" presStyleLbl="node0" presStyleIdx="0" presStyleCnt="1" custScaleX="144045" custScaleY="127777" custLinFactNeighborX="-673" custLinFactNeighborY="5422"/>
      <dgm:spPr/>
      <dgm:t>
        <a:bodyPr/>
        <a:lstStyle/>
        <a:p>
          <a:endParaRPr lang="en-US"/>
        </a:p>
      </dgm:t>
    </dgm:pt>
    <dgm:pt modelId="{AC4016CC-A384-4422-B0C1-83DB4816F271}" type="pres">
      <dgm:prSet presAssocID="{F9395AB2-B15A-4654-BD7C-320F378749F8}" presName="Name9" presStyleLbl="parChTrans1D2" presStyleIdx="0" presStyleCnt="5"/>
      <dgm:spPr/>
      <dgm:t>
        <a:bodyPr/>
        <a:lstStyle/>
        <a:p>
          <a:endParaRPr lang="en-US"/>
        </a:p>
      </dgm:t>
    </dgm:pt>
    <dgm:pt modelId="{9DADF7C6-28C1-40FE-B671-59839E6E0046}" type="pres">
      <dgm:prSet presAssocID="{F9395AB2-B15A-4654-BD7C-320F378749F8}" presName="connTx" presStyleLbl="parChTrans1D2" presStyleIdx="0" presStyleCnt="5"/>
      <dgm:spPr/>
      <dgm:t>
        <a:bodyPr/>
        <a:lstStyle/>
        <a:p>
          <a:endParaRPr lang="en-US"/>
        </a:p>
      </dgm:t>
    </dgm:pt>
    <dgm:pt modelId="{33D4F39B-3C13-43E0-8241-2A81D380DCA9}" type="pres">
      <dgm:prSet presAssocID="{3C1080A9-764D-48AE-98E8-BE6AABA4E283}" presName="node" presStyleLbl="node1" presStyleIdx="0" presStyleCnt="5" custScaleX="176221" custScaleY="85790" custRadScaleRad="101360" custRadScaleInc="-1622">
        <dgm:presLayoutVars>
          <dgm:bulletEnabled val="1"/>
        </dgm:presLayoutVars>
      </dgm:prSet>
      <dgm:spPr/>
      <dgm:t>
        <a:bodyPr/>
        <a:lstStyle/>
        <a:p>
          <a:endParaRPr lang="en-US"/>
        </a:p>
      </dgm:t>
    </dgm:pt>
    <dgm:pt modelId="{1FC1C4BC-4A94-420A-87DF-A17708A24397}" type="pres">
      <dgm:prSet presAssocID="{95CA08E7-A947-438D-BAA2-D5AEBA5171C1}" presName="Name9" presStyleLbl="parChTrans1D2" presStyleIdx="1" presStyleCnt="5"/>
      <dgm:spPr/>
      <dgm:t>
        <a:bodyPr/>
        <a:lstStyle/>
        <a:p>
          <a:endParaRPr lang="en-US"/>
        </a:p>
      </dgm:t>
    </dgm:pt>
    <dgm:pt modelId="{D6EB4355-7753-4D01-BDB0-7A9A34F37317}" type="pres">
      <dgm:prSet presAssocID="{95CA08E7-A947-438D-BAA2-D5AEBA5171C1}" presName="connTx" presStyleLbl="parChTrans1D2" presStyleIdx="1" presStyleCnt="5"/>
      <dgm:spPr/>
      <dgm:t>
        <a:bodyPr/>
        <a:lstStyle/>
        <a:p>
          <a:endParaRPr lang="en-US"/>
        </a:p>
      </dgm:t>
    </dgm:pt>
    <dgm:pt modelId="{75521D3C-91D0-4386-BF92-4F4EB02FFD29}" type="pres">
      <dgm:prSet presAssocID="{F6B67DC5-3C68-465D-A25F-871E3E896123}" presName="node" presStyleLbl="node1" presStyleIdx="1" presStyleCnt="5" custScaleX="146505" custScaleY="84461" custRadScaleRad="207019" custRadScaleInc="1181">
        <dgm:presLayoutVars>
          <dgm:bulletEnabled val="1"/>
        </dgm:presLayoutVars>
      </dgm:prSet>
      <dgm:spPr/>
      <dgm:t>
        <a:bodyPr/>
        <a:lstStyle/>
        <a:p>
          <a:endParaRPr lang="en-US"/>
        </a:p>
      </dgm:t>
    </dgm:pt>
    <dgm:pt modelId="{302D3A5D-790F-4506-B1D1-C0DA4C35C178}" type="pres">
      <dgm:prSet presAssocID="{19BE7562-6122-46DD-B177-A00E0B728FC4}" presName="Name9" presStyleLbl="parChTrans1D2" presStyleIdx="2" presStyleCnt="5"/>
      <dgm:spPr/>
      <dgm:t>
        <a:bodyPr/>
        <a:lstStyle/>
        <a:p>
          <a:endParaRPr lang="en-US"/>
        </a:p>
      </dgm:t>
    </dgm:pt>
    <dgm:pt modelId="{F28F19BE-AD4D-448F-A7A5-9F56B91DF681}" type="pres">
      <dgm:prSet presAssocID="{19BE7562-6122-46DD-B177-A00E0B728FC4}" presName="connTx" presStyleLbl="parChTrans1D2" presStyleIdx="2" presStyleCnt="5"/>
      <dgm:spPr/>
      <dgm:t>
        <a:bodyPr/>
        <a:lstStyle/>
        <a:p>
          <a:endParaRPr lang="en-US"/>
        </a:p>
      </dgm:t>
    </dgm:pt>
    <dgm:pt modelId="{2346DE0D-3350-433F-93D5-6DDE5815205A}" type="pres">
      <dgm:prSet presAssocID="{A0C366BB-2971-48E6-A570-5377DEE38690}" presName="node" presStyleLbl="node1" presStyleIdx="2" presStyleCnt="5" custScaleX="157276" custScaleY="72971" custRadScaleRad="198374" custRadScaleInc="-109142">
        <dgm:presLayoutVars>
          <dgm:bulletEnabled val="1"/>
        </dgm:presLayoutVars>
      </dgm:prSet>
      <dgm:spPr/>
      <dgm:t>
        <a:bodyPr/>
        <a:lstStyle/>
        <a:p>
          <a:endParaRPr lang="en-US"/>
        </a:p>
      </dgm:t>
    </dgm:pt>
    <dgm:pt modelId="{FAE129FA-EBD0-4A3A-B6DE-6D824564BAD9}" type="pres">
      <dgm:prSet presAssocID="{C17439FA-76F0-4C72-AE9A-54BAE3D67887}" presName="Name9" presStyleLbl="parChTrans1D2" presStyleIdx="3" presStyleCnt="5"/>
      <dgm:spPr/>
      <dgm:t>
        <a:bodyPr/>
        <a:lstStyle/>
        <a:p>
          <a:endParaRPr lang="en-US"/>
        </a:p>
      </dgm:t>
    </dgm:pt>
    <dgm:pt modelId="{C9DDF95F-68C2-4212-9C0C-2EBE74242161}" type="pres">
      <dgm:prSet presAssocID="{C17439FA-76F0-4C72-AE9A-54BAE3D67887}" presName="connTx" presStyleLbl="parChTrans1D2" presStyleIdx="3" presStyleCnt="5"/>
      <dgm:spPr/>
      <dgm:t>
        <a:bodyPr/>
        <a:lstStyle/>
        <a:p>
          <a:endParaRPr lang="en-US"/>
        </a:p>
      </dgm:t>
    </dgm:pt>
    <dgm:pt modelId="{61035A2A-5DBF-4D26-80CC-6F6B5CB13ADD}" type="pres">
      <dgm:prSet presAssocID="{0798AA2A-C2C6-456B-A2F4-BA4038AC48CF}" presName="node" presStyleLbl="node1" presStyleIdx="3" presStyleCnt="5" custScaleX="148897" custScaleY="78034" custRadScaleRad="198568" custRadScaleInc="114517">
        <dgm:presLayoutVars>
          <dgm:bulletEnabled val="1"/>
        </dgm:presLayoutVars>
      </dgm:prSet>
      <dgm:spPr/>
      <dgm:t>
        <a:bodyPr/>
        <a:lstStyle/>
        <a:p>
          <a:endParaRPr lang="en-US"/>
        </a:p>
      </dgm:t>
    </dgm:pt>
    <dgm:pt modelId="{FDD3CD5D-4181-4721-B8F5-5FECA56F2539}" type="pres">
      <dgm:prSet presAssocID="{1BD3443E-75B8-4D04-8864-5FD49781BE02}" presName="Name9" presStyleLbl="parChTrans1D2" presStyleIdx="4" presStyleCnt="5"/>
      <dgm:spPr/>
      <dgm:t>
        <a:bodyPr/>
        <a:lstStyle/>
        <a:p>
          <a:endParaRPr lang="en-US"/>
        </a:p>
      </dgm:t>
    </dgm:pt>
    <dgm:pt modelId="{66920126-821A-4EFF-9177-81B2E81E06D6}" type="pres">
      <dgm:prSet presAssocID="{1BD3443E-75B8-4D04-8864-5FD49781BE02}" presName="connTx" presStyleLbl="parChTrans1D2" presStyleIdx="4" presStyleCnt="5"/>
      <dgm:spPr/>
      <dgm:t>
        <a:bodyPr/>
        <a:lstStyle/>
        <a:p>
          <a:endParaRPr lang="en-US"/>
        </a:p>
      </dgm:t>
    </dgm:pt>
    <dgm:pt modelId="{80AEC1C2-5685-4250-A3DD-0A2612A33B16}" type="pres">
      <dgm:prSet presAssocID="{D70B9D62-FBB8-49E0-9D09-A681C1836C24}" presName="node" presStyleLbl="node1" presStyleIdx="4" presStyleCnt="5" custScaleX="144883" custScaleY="80752" custRadScaleRad="204497" custRadScaleInc="325">
        <dgm:presLayoutVars>
          <dgm:bulletEnabled val="1"/>
        </dgm:presLayoutVars>
      </dgm:prSet>
      <dgm:spPr/>
      <dgm:t>
        <a:bodyPr/>
        <a:lstStyle/>
        <a:p>
          <a:endParaRPr lang="en-US"/>
        </a:p>
      </dgm:t>
    </dgm:pt>
  </dgm:ptLst>
  <dgm:cxnLst>
    <dgm:cxn modelId="{73DC1F93-B9F9-45C7-A4CF-5AC2586D8635}" type="presOf" srcId="{C17439FA-76F0-4C72-AE9A-54BAE3D67887}" destId="{C9DDF95F-68C2-4212-9C0C-2EBE74242161}" srcOrd="1" destOrd="0" presId="urn:microsoft.com/office/officeart/2005/8/layout/radial1"/>
    <dgm:cxn modelId="{9A52DC39-401E-4B6A-A831-FB044808F4BA}" type="presOf" srcId="{19BE7562-6122-46DD-B177-A00E0B728FC4}" destId="{302D3A5D-790F-4506-B1D1-C0DA4C35C178}" srcOrd="0" destOrd="0" presId="urn:microsoft.com/office/officeart/2005/8/layout/radial1"/>
    <dgm:cxn modelId="{8C8C90FA-2135-49C5-8DAD-624BBB2543A8}" type="presOf" srcId="{1BD3443E-75B8-4D04-8864-5FD49781BE02}" destId="{FDD3CD5D-4181-4721-B8F5-5FECA56F2539}" srcOrd="0" destOrd="0" presId="urn:microsoft.com/office/officeart/2005/8/layout/radial1"/>
    <dgm:cxn modelId="{BEDB6D61-2F21-4596-932F-DA96A0EA0E6F}" srcId="{2E9FB238-584F-4D68-9A4B-4C14BFB4D06A}" destId="{0798AA2A-C2C6-456B-A2F4-BA4038AC48CF}" srcOrd="3" destOrd="0" parTransId="{C17439FA-76F0-4C72-AE9A-54BAE3D67887}" sibTransId="{24512BCA-EC9E-44F2-95B4-5B293375C956}"/>
    <dgm:cxn modelId="{32E7A8A9-F166-46BB-9184-CD40111B2803}" srcId="{2E9FB238-584F-4D68-9A4B-4C14BFB4D06A}" destId="{F6B67DC5-3C68-465D-A25F-871E3E896123}" srcOrd="1" destOrd="0" parTransId="{95CA08E7-A947-438D-BAA2-D5AEBA5171C1}" sibTransId="{7E0A3B2E-C8E4-4EC9-AF34-A17AAE085A1A}"/>
    <dgm:cxn modelId="{E25A2448-4A40-4E9B-8050-0E97A5FCFD78}" type="presOf" srcId="{2E9FB238-584F-4D68-9A4B-4C14BFB4D06A}" destId="{DAD9647B-09BA-4CBA-ADE5-7F286C37AB80}" srcOrd="0" destOrd="0" presId="urn:microsoft.com/office/officeart/2005/8/layout/radial1"/>
    <dgm:cxn modelId="{8839C7F5-0A30-487F-BA75-AA48B440CAD9}" type="presOf" srcId="{19BE7562-6122-46DD-B177-A00E0B728FC4}" destId="{F28F19BE-AD4D-448F-A7A5-9F56B91DF681}" srcOrd="1" destOrd="0" presId="urn:microsoft.com/office/officeart/2005/8/layout/radial1"/>
    <dgm:cxn modelId="{4FA6B22C-A4AB-4070-8567-B57C7F8BECE4}" srcId="{2E9FB238-584F-4D68-9A4B-4C14BFB4D06A}" destId="{A0C366BB-2971-48E6-A570-5377DEE38690}" srcOrd="2" destOrd="0" parTransId="{19BE7562-6122-46DD-B177-A00E0B728FC4}" sibTransId="{C035C94A-02FA-4A97-8203-B928D6D5055D}"/>
    <dgm:cxn modelId="{4FE70F67-A34C-46A5-A3B8-6EFEDB30389C}" type="presOf" srcId="{CBA92B6B-66FE-4B8E-85C7-29EFDED00D0F}" destId="{5444DDBE-4972-44EB-B7C3-F6C9D9ADD61C}" srcOrd="0" destOrd="0" presId="urn:microsoft.com/office/officeart/2005/8/layout/radial1"/>
    <dgm:cxn modelId="{E6D46C9B-91C1-4724-BD65-192870BA4D77}" type="presOf" srcId="{A0C366BB-2971-48E6-A570-5377DEE38690}" destId="{2346DE0D-3350-433F-93D5-6DDE5815205A}" srcOrd="0" destOrd="0" presId="urn:microsoft.com/office/officeart/2005/8/layout/radial1"/>
    <dgm:cxn modelId="{C95A7F69-67BF-4307-86D6-E4BB4B5BD601}" type="presOf" srcId="{F6B67DC5-3C68-465D-A25F-871E3E896123}" destId="{75521D3C-91D0-4386-BF92-4F4EB02FFD29}" srcOrd="0" destOrd="0" presId="urn:microsoft.com/office/officeart/2005/8/layout/radial1"/>
    <dgm:cxn modelId="{E1453947-DECF-4D77-9D11-2AE4FCA56FA6}" srcId="{CBA92B6B-66FE-4B8E-85C7-29EFDED00D0F}" destId="{2E9FB238-584F-4D68-9A4B-4C14BFB4D06A}" srcOrd="0" destOrd="0" parTransId="{9DBAA937-5514-423C-9EEF-9A3DBC07095F}" sibTransId="{8C2FC07A-F840-4E18-BF7E-35CE38DAB570}"/>
    <dgm:cxn modelId="{4717AD9E-4752-46AF-B4D8-C0C4CC2FAA2A}" type="presOf" srcId="{95CA08E7-A947-438D-BAA2-D5AEBA5171C1}" destId="{1FC1C4BC-4A94-420A-87DF-A17708A24397}" srcOrd="0" destOrd="0" presId="urn:microsoft.com/office/officeart/2005/8/layout/radial1"/>
    <dgm:cxn modelId="{8C991B1C-2234-4B71-83CE-1EFC9F766FAC}" type="presOf" srcId="{F9395AB2-B15A-4654-BD7C-320F378749F8}" destId="{9DADF7C6-28C1-40FE-B671-59839E6E0046}" srcOrd="1" destOrd="0" presId="urn:microsoft.com/office/officeart/2005/8/layout/radial1"/>
    <dgm:cxn modelId="{2B1C9FBD-BFF4-4FC5-93BC-123EF7729BF5}" srcId="{2E9FB238-584F-4D68-9A4B-4C14BFB4D06A}" destId="{3C1080A9-764D-48AE-98E8-BE6AABA4E283}" srcOrd="0" destOrd="0" parTransId="{F9395AB2-B15A-4654-BD7C-320F378749F8}" sibTransId="{74ADE2F0-6A7C-4077-93F9-7DB609249630}"/>
    <dgm:cxn modelId="{6E6A16B9-B948-481C-A924-F5B046E9D8E9}" srcId="{2E9FB238-584F-4D68-9A4B-4C14BFB4D06A}" destId="{D70B9D62-FBB8-49E0-9D09-A681C1836C24}" srcOrd="4" destOrd="0" parTransId="{1BD3443E-75B8-4D04-8864-5FD49781BE02}" sibTransId="{8D79BDF5-7471-42FF-9FEC-94D47CF05410}"/>
    <dgm:cxn modelId="{5F595833-596D-414E-837A-E6CB0F212DC5}" type="presOf" srcId="{F9395AB2-B15A-4654-BD7C-320F378749F8}" destId="{AC4016CC-A384-4422-B0C1-83DB4816F271}" srcOrd="0" destOrd="0" presId="urn:microsoft.com/office/officeart/2005/8/layout/radial1"/>
    <dgm:cxn modelId="{40FC374B-19B7-4E0C-BA3F-EE57F865A7A2}" type="presOf" srcId="{1BD3443E-75B8-4D04-8864-5FD49781BE02}" destId="{66920126-821A-4EFF-9177-81B2E81E06D6}" srcOrd="1" destOrd="0" presId="urn:microsoft.com/office/officeart/2005/8/layout/radial1"/>
    <dgm:cxn modelId="{C41233AA-B220-479D-9543-FA770A7FA5D5}" type="presOf" srcId="{C17439FA-76F0-4C72-AE9A-54BAE3D67887}" destId="{FAE129FA-EBD0-4A3A-B6DE-6D824564BAD9}" srcOrd="0" destOrd="0" presId="urn:microsoft.com/office/officeart/2005/8/layout/radial1"/>
    <dgm:cxn modelId="{D8D08F3B-BF76-43C9-BA45-D09D15E7C0E2}" type="presOf" srcId="{3C1080A9-764D-48AE-98E8-BE6AABA4E283}" destId="{33D4F39B-3C13-43E0-8241-2A81D380DCA9}" srcOrd="0" destOrd="0" presId="urn:microsoft.com/office/officeart/2005/8/layout/radial1"/>
    <dgm:cxn modelId="{48BBBBF1-8013-4EEC-A099-8388F05ED0D4}" type="presOf" srcId="{0798AA2A-C2C6-456B-A2F4-BA4038AC48CF}" destId="{61035A2A-5DBF-4D26-80CC-6F6B5CB13ADD}" srcOrd="0" destOrd="0" presId="urn:microsoft.com/office/officeart/2005/8/layout/radial1"/>
    <dgm:cxn modelId="{2F9E493B-C56C-40C8-82AD-9B967DB15C0F}" type="presOf" srcId="{D70B9D62-FBB8-49E0-9D09-A681C1836C24}" destId="{80AEC1C2-5685-4250-A3DD-0A2612A33B16}" srcOrd="0" destOrd="0" presId="urn:microsoft.com/office/officeart/2005/8/layout/radial1"/>
    <dgm:cxn modelId="{2B26A153-83DE-4E99-975E-13C315C1EE5D}" type="presOf" srcId="{95CA08E7-A947-438D-BAA2-D5AEBA5171C1}" destId="{D6EB4355-7753-4D01-BDB0-7A9A34F37317}" srcOrd="1" destOrd="0" presId="urn:microsoft.com/office/officeart/2005/8/layout/radial1"/>
    <dgm:cxn modelId="{5E12B783-73EB-4A3B-AAF9-30D06EAA5F34}" type="presParOf" srcId="{5444DDBE-4972-44EB-B7C3-F6C9D9ADD61C}" destId="{DAD9647B-09BA-4CBA-ADE5-7F286C37AB80}" srcOrd="0" destOrd="0" presId="urn:microsoft.com/office/officeart/2005/8/layout/radial1"/>
    <dgm:cxn modelId="{9C75372D-2E66-49ED-AC08-DAC26511209C}" type="presParOf" srcId="{5444DDBE-4972-44EB-B7C3-F6C9D9ADD61C}" destId="{AC4016CC-A384-4422-B0C1-83DB4816F271}" srcOrd="1" destOrd="0" presId="urn:microsoft.com/office/officeart/2005/8/layout/radial1"/>
    <dgm:cxn modelId="{AC7D85D7-D0A9-4AC4-B4B7-47712AC5E1D5}" type="presParOf" srcId="{AC4016CC-A384-4422-B0C1-83DB4816F271}" destId="{9DADF7C6-28C1-40FE-B671-59839E6E0046}" srcOrd="0" destOrd="0" presId="urn:microsoft.com/office/officeart/2005/8/layout/radial1"/>
    <dgm:cxn modelId="{3DACCBD3-109D-4546-A276-1F6E9BCB893B}" type="presParOf" srcId="{5444DDBE-4972-44EB-B7C3-F6C9D9ADD61C}" destId="{33D4F39B-3C13-43E0-8241-2A81D380DCA9}" srcOrd="2" destOrd="0" presId="urn:microsoft.com/office/officeart/2005/8/layout/radial1"/>
    <dgm:cxn modelId="{01D5D778-ECD2-4800-BDA4-2D68402F6A6C}" type="presParOf" srcId="{5444DDBE-4972-44EB-B7C3-F6C9D9ADD61C}" destId="{1FC1C4BC-4A94-420A-87DF-A17708A24397}" srcOrd="3" destOrd="0" presId="urn:microsoft.com/office/officeart/2005/8/layout/radial1"/>
    <dgm:cxn modelId="{26CE66D7-7678-4B56-AC7B-21A3262FE49E}" type="presParOf" srcId="{1FC1C4BC-4A94-420A-87DF-A17708A24397}" destId="{D6EB4355-7753-4D01-BDB0-7A9A34F37317}" srcOrd="0" destOrd="0" presId="urn:microsoft.com/office/officeart/2005/8/layout/radial1"/>
    <dgm:cxn modelId="{F2DF2DEE-20C9-4448-B0C6-369C8DAB5E10}" type="presParOf" srcId="{5444DDBE-4972-44EB-B7C3-F6C9D9ADD61C}" destId="{75521D3C-91D0-4386-BF92-4F4EB02FFD29}" srcOrd="4" destOrd="0" presId="urn:microsoft.com/office/officeart/2005/8/layout/radial1"/>
    <dgm:cxn modelId="{9ECC26E1-39CC-4DC7-8EB9-B2185753DF68}" type="presParOf" srcId="{5444DDBE-4972-44EB-B7C3-F6C9D9ADD61C}" destId="{302D3A5D-790F-4506-B1D1-C0DA4C35C178}" srcOrd="5" destOrd="0" presId="urn:microsoft.com/office/officeart/2005/8/layout/radial1"/>
    <dgm:cxn modelId="{C71AE9AE-AC9C-4BD4-A3B9-3A2C769DA949}" type="presParOf" srcId="{302D3A5D-790F-4506-B1D1-C0DA4C35C178}" destId="{F28F19BE-AD4D-448F-A7A5-9F56B91DF681}" srcOrd="0" destOrd="0" presId="urn:microsoft.com/office/officeart/2005/8/layout/radial1"/>
    <dgm:cxn modelId="{38344BFB-D31C-4A1B-98E7-DBE34CBA7D45}" type="presParOf" srcId="{5444DDBE-4972-44EB-B7C3-F6C9D9ADD61C}" destId="{2346DE0D-3350-433F-93D5-6DDE5815205A}" srcOrd="6" destOrd="0" presId="urn:microsoft.com/office/officeart/2005/8/layout/radial1"/>
    <dgm:cxn modelId="{4A5AF290-B46E-4BF3-A7C5-B08FD5B7F969}" type="presParOf" srcId="{5444DDBE-4972-44EB-B7C3-F6C9D9ADD61C}" destId="{FAE129FA-EBD0-4A3A-B6DE-6D824564BAD9}" srcOrd="7" destOrd="0" presId="urn:microsoft.com/office/officeart/2005/8/layout/radial1"/>
    <dgm:cxn modelId="{9087711D-F9F7-45B2-9B3E-ABB536B8455F}" type="presParOf" srcId="{FAE129FA-EBD0-4A3A-B6DE-6D824564BAD9}" destId="{C9DDF95F-68C2-4212-9C0C-2EBE74242161}" srcOrd="0" destOrd="0" presId="urn:microsoft.com/office/officeart/2005/8/layout/radial1"/>
    <dgm:cxn modelId="{00931467-D1F2-4615-9745-14B6EFDEA4AC}" type="presParOf" srcId="{5444DDBE-4972-44EB-B7C3-F6C9D9ADD61C}" destId="{61035A2A-5DBF-4D26-80CC-6F6B5CB13ADD}" srcOrd="8" destOrd="0" presId="urn:microsoft.com/office/officeart/2005/8/layout/radial1"/>
    <dgm:cxn modelId="{FEADA7B9-D553-49A9-A778-E9F7260D4A29}" type="presParOf" srcId="{5444DDBE-4972-44EB-B7C3-F6C9D9ADD61C}" destId="{FDD3CD5D-4181-4721-B8F5-5FECA56F2539}" srcOrd="9" destOrd="0" presId="urn:microsoft.com/office/officeart/2005/8/layout/radial1"/>
    <dgm:cxn modelId="{25DAC386-0787-45C6-9874-85DCAA28FEF3}" type="presParOf" srcId="{FDD3CD5D-4181-4721-B8F5-5FECA56F2539}" destId="{66920126-821A-4EFF-9177-81B2E81E06D6}" srcOrd="0" destOrd="0" presId="urn:microsoft.com/office/officeart/2005/8/layout/radial1"/>
    <dgm:cxn modelId="{A9A0770E-9FDD-416C-B895-A921E558BD7F}" type="presParOf" srcId="{5444DDBE-4972-44EB-B7C3-F6C9D9ADD61C}" destId="{80AEC1C2-5685-4250-A3DD-0A2612A33B16}" srcOrd="10"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D9647B-09BA-4CBA-ADE5-7F286C37AB80}">
      <dsp:nvSpPr>
        <dsp:cNvPr id="0" name=""/>
        <dsp:cNvSpPr/>
      </dsp:nvSpPr>
      <dsp:spPr>
        <a:xfrm>
          <a:off x="3721776" y="1965016"/>
          <a:ext cx="2119487" cy="1880119"/>
        </a:xfrm>
        <a:prstGeom prst="ellipse">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CRIMINAL JUSTICE SYSTEM</a:t>
          </a:r>
          <a:endParaRPr lang="en-US" sz="2000" b="1" kern="1200" dirty="0"/>
        </a:p>
      </dsp:txBody>
      <dsp:txXfrm>
        <a:off x="4032168" y="2240353"/>
        <a:ext cx="1498703" cy="1329445"/>
      </dsp:txXfrm>
    </dsp:sp>
    <dsp:sp modelId="{AC4016CC-A384-4422-B0C1-83DB4816F271}">
      <dsp:nvSpPr>
        <dsp:cNvPr id="0" name=""/>
        <dsp:cNvSpPr/>
      </dsp:nvSpPr>
      <dsp:spPr>
        <a:xfrm rot="16209591">
          <a:off x="4496276" y="1662591"/>
          <a:ext cx="577343" cy="27512"/>
        </a:xfrm>
        <a:custGeom>
          <a:avLst/>
          <a:gdLst/>
          <a:ahLst/>
          <a:cxnLst/>
          <a:rect l="0" t="0" r="0" b="0"/>
          <a:pathLst>
            <a:path>
              <a:moveTo>
                <a:pt x="0" y="13756"/>
              </a:moveTo>
              <a:lnTo>
                <a:pt x="577343" y="13756"/>
              </a:lnTo>
            </a:path>
          </a:pathLst>
        </a:custGeom>
        <a:noFill/>
        <a:ln w="15875" cap="rnd" cmpd="sng" algn="ctr">
          <a:solidFill>
            <a:schemeClr val="dk2">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4770514" y="1661914"/>
        <a:ext cx="28867" cy="28867"/>
      </dsp:txXfrm>
    </dsp:sp>
    <dsp:sp modelId="{33D4F39B-3C13-43E0-8241-2A81D380DCA9}">
      <dsp:nvSpPr>
        <dsp:cNvPr id="0" name=""/>
        <dsp:cNvSpPr/>
      </dsp:nvSpPr>
      <dsp:spPr>
        <a:xfrm>
          <a:off x="3491050" y="125358"/>
          <a:ext cx="2592927" cy="1262319"/>
        </a:xfrm>
        <a:prstGeom prst="ellipse">
          <a:avLst/>
        </a:prstGeom>
        <a:solidFill>
          <a:schemeClr val="dk2">
            <a:hueOff val="0"/>
            <a:satOff val="0"/>
            <a:lumOff val="0"/>
            <a:alphaOff val="0"/>
          </a:schemeClr>
        </a:solidFill>
        <a:ln>
          <a:noFill/>
        </a:ln>
        <a:effectLst>
          <a:reflection blurRad="12700" stA="26000" endPos="32000" dist="12700" dir="5400000" sy="-100000"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Judiciary</a:t>
          </a:r>
          <a:endParaRPr lang="en-US" sz="1300" b="1" kern="1200" dirty="0"/>
        </a:p>
      </dsp:txBody>
      <dsp:txXfrm>
        <a:off x="3870775" y="310220"/>
        <a:ext cx="1833477" cy="892595"/>
      </dsp:txXfrm>
    </dsp:sp>
    <dsp:sp modelId="{1FC1C4BC-4A94-420A-87DF-A17708A24397}">
      <dsp:nvSpPr>
        <dsp:cNvPr id="0" name=""/>
        <dsp:cNvSpPr/>
      </dsp:nvSpPr>
      <dsp:spPr>
        <a:xfrm rot="20373038">
          <a:off x="5695066" y="2175567"/>
          <a:ext cx="2011976" cy="27512"/>
        </a:xfrm>
        <a:custGeom>
          <a:avLst/>
          <a:gdLst/>
          <a:ahLst/>
          <a:cxnLst/>
          <a:rect l="0" t="0" r="0" b="0"/>
          <a:pathLst>
            <a:path>
              <a:moveTo>
                <a:pt x="0" y="13756"/>
              </a:moveTo>
              <a:lnTo>
                <a:pt x="2011976" y="13756"/>
              </a:lnTo>
            </a:path>
          </a:pathLst>
        </a:custGeom>
        <a:noFill/>
        <a:ln w="15875" cap="rnd" cmpd="sng" algn="ctr">
          <a:solidFill>
            <a:schemeClr val="dk2">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dirty="0"/>
        </a:p>
      </dsp:txBody>
      <dsp:txXfrm>
        <a:off x="6650755" y="2139024"/>
        <a:ext cx="100598" cy="100598"/>
      </dsp:txXfrm>
    </dsp:sp>
    <dsp:sp modelId="{75521D3C-91D0-4386-BF92-4F4EB02FFD29}">
      <dsp:nvSpPr>
        <dsp:cNvPr id="0" name=""/>
        <dsp:cNvSpPr/>
      </dsp:nvSpPr>
      <dsp:spPr>
        <a:xfrm>
          <a:off x="7470839" y="879002"/>
          <a:ext cx="2155684" cy="1242764"/>
        </a:xfrm>
        <a:prstGeom prst="ellipse">
          <a:avLst/>
        </a:prstGeom>
        <a:solidFill>
          <a:schemeClr val="dk2">
            <a:hueOff val="0"/>
            <a:satOff val="0"/>
            <a:lumOff val="0"/>
            <a:alphaOff val="0"/>
          </a:schemeClr>
        </a:solidFill>
        <a:ln>
          <a:noFill/>
        </a:ln>
        <a:effectLst>
          <a:reflection blurRad="12700" stA="26000" endPos="32000" dist="12700" dir="5400000" sy="-100000"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Police</a:t>
          </a:r>
          <a:endParaRPr lang="en-US" sz="1300" b="1" kern="1200" dirty="0"/>
        </a:p>
      </dsp:txBody>
      <dsp:txXfrm>
        <a:off x="7786532" y="1061001"/>
        <a:ext cx="1524298" cy="878766"/>
      </dsp:txXfrm>
    </dsp:sp>
    <dsp:sp modelId="{302D3A5D-790F-4506-B1D1-C0DA4C35C178}">
      <dsp:nvSpPr>
        <dsp:cNvPr id="0" name=""/>
        <dsp:cNvSpPr/>
      </dsp:nvSpPr>
      <dsp:spPr>
        <a:xfrm rot="695875">
          <a:off x="5797344" y="3267121"/>
          <a:ext cx="1630559" cy="27512"/>
        </a:xfrm>
        <a:custGeom>
          <a:avLst/>
          <a:gdLst/>
          <a:ahLst/>
          <a:cxnLst/>
          <a:rect l="0" t="0" r="0" b="0"/>
          <a:pathLst>
            <a:path>
              <a:moveTo>
                <a:pt x="0" y="13756"/>
              </a:moveTo>
              <a:lnTo>
                <a:pt x="1630559" y="13756"/>
              </a:lnTo>
            </a:path>
          </a:pathLst>
        </a:custGeom>
        <a:noFill/>
        <a:ln w="15875" cap="rnd" cmpd="sng" algn="ctr">
          <a:solidFill>
            <a:schemeClr val="dk2">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6571860" y="3240113"/>
        <a:ext cx="81527" cy="81527"/>
      </dsp:txXfrm>
    </dsp:sp>
    <dsp:sp modelId="{2346DE0D-3350-433F-93D5-6DDE5815205A}">
      <dsp:nvSpPr>
        <dsp:cNvPr id="0" name=""/>
        <dsp:cNvSpPr/>
      </dsp:nvSpPr>
      <dsp:spPr>
        <a:xfrm>
          <a:off x="7312354" y="3125106"/>
          <a:ext cx="2314169" cy="1073700"/>
        </a:xfrm>
        <a:prstGeom prst="ellipse">
          <a:avLst/>
        </a:prstGeom>
        <a:solidFill>
          <a:schemeClr val="dk2">
            <a:hueOff val="0"/>
            <a:satOff val="0"/>
            <a:lumOff val="0"/>
            <a:alphaOff val="0"/>
          </a:schemeClr>
        </a:solidFill>
        <a:ln>
          <a:noFill/>
        </a:ln>
        <a:effectLst>
          <a:reflection blurRad="12700" stA="26000" endPos="32000" dist="12700" dir="5400000" sy="-100000"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Probation </a:t>
          </a:r>
          <a:r>
            <a:rPr lang="en-US" sz="2400" b="1" kern="1200" dirty="0" smtClean="0"/>
            <a:t>&amp; </a:t>
          </a:r>
          <a:r>
            <a:rPr lang="en-US" sz="2000" b="1" kern="1200" dirty="0" smtClean="0"/>
            <a:t>Parole</a:t>
          </a:r>
          <a:endParaRPr lang="en-US" sz="2000" b="1" kern="1200" dirty="0"/>
        </a:p>
      </dsp:txBody>
      <dsp:txXfrm>
        <a:off x="7651256" y="3282346"/>
        <a:ext cx="1636365" cy="759220"/>
      </dsp:txXfrm>
    </dsp:sp>
    <dsp:sp modelId="{FAE129FA-EBD0-4A3A-B6DE-6D824564BAD9}">
      <dsp:nvSpPr>
        <dsp:cNvPr id="0" name=""/>
        <dsp:cNvSpPr/>
      </dsp:nvSpPr>
      <dsp:spPr>
        <a:xfrm rot="10214728">
          <a:off x="2128039" y="3207821"/>
          <a:ext cx="1624840" cy="27512"/>
        </a:xfrm>
        <a:custGeom>
          <a:avLst/>
          <a:gdLst/>
          <a:ahLst/>
          <a:cxnLst/>
          <a:rect l="0" t="0" r="0" b="0"/>
          <a:pathLst>
            <a:path>
              <a:moveTo>
                <a:pt x="0" y="13756"/>
              </a:moveTo>
              <a:lnTo>
                <a:pt x="1624840" y="13756"/>
              </a:lnTo>
            </a:path>
          </a:pathLst>
        </a:custGeom>
        <a:noFill/>
        <a:ln w="15875" cap="rnd" cmpd="sng" algn="ctr">
          <a:solidFill>
            <a:schemeClr val="dk2">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0800000">
        <a:off x="2899838" y="3180956"/>
        <a:ext cx="81242" cy="81242"/>
      </dsp:txXfrm>
    </dsp:sp>
    <dsp:sp modelId="{61035A2A-5DBF-4D26-80CC-6F6B5CB13ADD}">
      <dsp:nvSpPr>
        <dsp:cNvPr id="0" name=""/>
        <dsp:cNvSpPr/>
      </dsp:nvSpPr>
      <dsp:spPr>
        <a:xfrm>
          <a:off x="3474" y="2964064"/>
          <a:ext cx="2190880" cy="1148197"/>
        </a:xfrm>
        <a:prstGeom prst="ellipse">
          <a:avLst/>
        </a:prstGeom>
        <a:solidFill>
          <a:schemeClr val="dk2">
            <a:hueOff val="0"/>
            <a:satOff val="0"/>
            <a:lumOff val="0"/>
            <a:alphaOff val="0"/>
          </a:schemeClr>
        </a:solidFill>
        <a:ln>
          <a:noFill/>
        </a:ln>
        <a:effectLst>
          <a:reflection blurRad="12700" stA="26000" endPos="32000" dist="12700" dir="5400000" sy="-100000"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Prisons </a:t>
          </a:r>
          <a:endParaRPr lang="en-US" sz="3500" b="1" kern="1200" dirty="0"/>
        </a:p>
      </dsp:txBody>
      <dsp:txXfrm>
        <a:off x="324321" y="3132214"/>
        <a:ext cx="1549186" cy="811897"/>
      </dsp:txXfrm>
    </dsp:sp>
    <dsp:sp modelId="{FDD3CD5D-4181-4721-B8F5-5FECA56F2539}">
      <dsp:nvSpPr>
        <dsp:cNvPr id="0" name=""/>
        <dsp:cNvSpPr/>
      </dsp:nvSpPr>
      <dsp:spPr>
        <a:xfrm rot="12065328">
          <a:off x="1895636" y="2160247"/>
          <a:ext cx="1980327" cy="27512"/>
        </a:xfrm>
        <a:custGeom>
          <a:avLst/>
          <a:gdLst/>
          <a:ahLst/>
          <a:cxnLst/>
          <a:rect l="0" t="0" r="0" b="0"/>
          <a:pathLst>
            <a:path>
              <a:moveTo>
                <a:pt x="0" y="13756"/>
              </a:moveTo>
              <a:lnTo>
                <a:pt x="1980327" y="13756"/>
              </a:lnTo>
            </a:path>
          </a:pathLst>
        </a:custGeom>
        <a:noFill/>
        <a:ln w="15875" cap="rnd" cmpd="sng" algn="ctr">
          <a:solidFill>
            <a:schemeClr val="dk2">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dirty="0"/>
        </a:p>
      </dsp:txBody>
      <dsp:txXfrm rot="10800000">
        <a:off x="2836291" y="2124495"/>
        <a:ext cx="99016" cy="99016"/>
      </dsp:txXfrm>
    </dsp:sp>
    <dsp:sp modelId="{80AEC1C2-5685-4250-A3DD-0A2612A33B16}">
      <dsp:nvSpPr>
        <dsp:cNvPr id="0" name=""/>
        <dsp:cNvSpPr/>
      </dsp:nvSpPr>
      <dsp:spPr>
        <a:xfrm>
          <a:off x="19499" y="885600"/>
          <a:ext cx="2131817" cy="1188190"/>
        </a:xfrm>
        <a:prstGeom prst="ellipse">
          <a:avLst/>
        </a:prstGeom>
        <a:solidFill>
          <a:schemeClr val="dk2">
            <a:hueOff val="0"/>
            <a:satOff val="0"/>
            <a:lumOff val="0"/>
            <a:alphaOff val="0"/>
          </a:schemeClr>
        </a:solidFill>
        <a:ln>
          <a:noFill/>
        </a:ln>
        <a:effectLst>
          <a:reflection blurRad="12700" stA="26000" endPos="32000" dist="12700" dir="5400000" sy="-100000"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Prosecution</a:t>
          </a:r>
          <a:endParaRPr lang="en-US" sz="1200" b="1" kern="1200" dirty="0"/>
        </a:p>
      </dsp:txBody>
      <dsp:txXfrm>
        <a:off x="331696" y="1059606"/>
        <a:ext cx="1507423" cy="840178"/>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9F8859-E3FC-49A8-8AFF-C48686F1681C}" type="datetimeFigureOut">
              <a:rPr lang="en-US" smtClean="0"/>
              <a:t>3/21/2022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B0DF95-BDDC-406F-9DAB-8670FE26261E}" type="slidenum">
              <a:rPr lang="en-US" smtClean="0"/>
              <a:t>‹#›</a:t>
            </a:fld>
            <a:endParaRPr lang="en-US" dirty="0"/>
          </a:p>
        </p:txBody>
      </p:sp>
    </p:spTree>
    <p:extLst>
      <p:ext uri="{BB962C8B-B14F-4D97-AF65-F5344CB8AC3E}">
        <p14:creationId xmlns:p14="http://schemas.microsoft.com/office/powerpoint/2010/main" val="3658127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B0DF95-BDDC-406F-9DAB-8670FE26261E}" type="slidenum">
              <a:rPr lang="en-US" smtClean="0"/>
              <a:t>5</a:t>
            </a:fld>
            <a:endParaRPr lang="en-US" dirty="0"/>
          </a:p>
        </p:txBody>
      </p:sp>
    </p:spTree>
    <p:extLst>
      <p:ext uri="{BB962C8B-B14F-4D97-AF65-F5344CB8AC3E}">
        <p14:creationId xmlns:p14="http://schemas.microsoft.com/office/powerpoint/2010/main" val="2490093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B0DF95-BDDC-406F-9DAB-8670FE26261E}" type="slidenum">
              <a:rPr lang="en-US" smtClean="0"/>
              <a:t>11</a:t>
            </a:fld>
            <a:endParaRPr lang="en-US" dirty="0"/>
          </a:p>
        </p:txBody>
      </p:sp>
    </p:spTree>
    <p:extLst>
      <p:ext uri="{BB962C8B-B14F-4D97-AF65-F5344CB8AC3E}">
        <p14:creationId xmlns:p14="http://schemas.microsoft.com/office/powerpoint/2010/main" val="1835063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4A42104-2718-42AF-A62B-8FBA2BC5811B}" type="datetime1">
              <a:rPr lang="en-US" smtClean="0"/>
              <a:t>3/21/2022</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r>
              <a:rPr lang="en-US" dirty="0" smtClean="0"/>
              <a:t>The Khyber Pakhtunkhwa Probation &amp; Parole Act, 2021</a:t>
            </a:r>
            <a:endParaRPr lang="en-US" dirty="0"/>
          </a:p>
        </p:txBody>
      </p:sp>
      <p:sp>
        <p:nvSpPr>
          <p:cNvPr id="6" name="Slide Number Placeholder 5"/>
          <p:cNvSpPr>
            <a:spLocks noGrp="1"/>
          </p:cNvSpPr>
          <p:nvPr>
            <p:ph type="sldNum" sz="quarter" idx="12"/>
          </p:nvPr>
        </p:nvSpPr>
        <p:spPr/>
        <p:txBody>
          <a:bodyPr/>
          <a:lstStyle/>
          <a:p>
            <a:fld id="{135A4DA1-61E5-4F9B-8304-CFD8B7E54D05}" type="slidenum">
              <a:rPr lang="en-US" smtClean="0"/>
              <a:t>‹#›</a:t>
            </a:fld>
            <a:endParaRPr lang="en-US" dirty="0"/>
          </a:p>
        </p:txBody>
      </p:sp>
    </p:spTree>
    <p:extLst>
      <p:ext uri="{BB962C8B-B14F-4D97-AF65-F5344CB8AC3E}">
        <p14:creationId xmlns:p14="http://schemas.microsoft.com/office/powerpoint/2010/main" val="204356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11A8BF-E5FF-429F-B6F4-435686950338}" type="datetime1">
              <a:rPr lang="en-US" smtClean="0"/>
              <a:t>3/21/2022</a:t>
            </a:fld>
            <a:endParaRPr lang="en-US" dirty="0"/>
          </a:p>
        </p:txBody>
      </p:sp>
      <p:sp>
        <p:nvSpPr>
          <p:cNvPr id="5" name="Footer Placeholder 4"/>
          <p:cNvSpPr>
            <a:spLocks noGrp="1"/>
          </p:cNvSpPr>
          <p:nvPr>
            <p:ph type="ftr" sz="quarter" idx="11"/>
          </p:nvPr>
        </p:nvSpPr>
        <p:spPr/>
        <p:txBody>
          <a:bodyPr/>
          <a:lstStyle/>
          <a:p>
            <a:r>
              <a:rPr lang="en-US" dirty="0" smtClean="0"/>
              <a:t>The Khyber Pakhtunkhwa Probation &amp; Parole Act, 2021</a:t>
            </a:r>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135A4DA1-61E5-4F9B-8304-CFD8B7E54D05}" type="slidenum">
              <a:rPr lang="en-US" smtClean="0"/>
              <a:t>‹#›</a:t>
            </a:fld>
            <a:endParaRPr lang="en-US" dirty="0"/>
          </a:p>
        </p:txBody>
      </p:sp>
    </p:spTree>
    <p:extLst>
      <p:ext uri="{BB962C8B-B14F-4D97-AF65-F5344CB8AC3E}">
        <p14:creationId xmlns:p14="http://schemas.microsoft.com/office/powerpoint/2010/main" val="3648097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2CE2E6-8FBF-4A53-B7A4-10F12B87B0B2}" type="datetime1">
              <a:rPr lang="en-US" smtClean="0"/>
              <a:t>3/21/2022</a:t>
            </a:fld>
            <a:endParaRPr lang="en-US" dirty="0"/>
          </a:p>
        </p:txBody>
      </p:sp>
      <p:sp>
        <p:nvSpPr>
          <p:cNvPr id="5" name="Footer Placeholder 4"/>
          <p:cNvSpPr>
            <a:spLocks noGrp="1"/>
          </p:cNvSpPr>
          <p:nvPr>
            <p:ph type="ftr" sz="quarter" idx="11"/>
          </p:nvPr>
        </p:nvSpPr>
        <p:spPr/>
        <p:txBody>
          <a:bodyPr/>
          <a:lstStyle/>
          <a:p>
            <a:r>
              <a:rPr lang="en-US" dirty="0" smtClean="0"/>
              <a:t>The Khyber Pakhtunkhwa Probation &amp; Parole Act, 2021</a:t>
            </a:r>
            <a:endParaRPr lang="en-US" dirty="0"/>
          </a:p>
        </p:txBody>
      </p:sp>
      <p:sp>
        <p:nvSpPr>
          <p:cNvPr id="6" name="Slide Number Placeholder 5"/>
          <p:cNvSpPr>
            <a:spLocks noGrp="1"/>
          </p:cNvSpPr>
          <p:nvPr>
            <p:ph type="sldNum" sz="quarter" idx="12"/>
          </p:nvPr>
        </p:nvSpPr>
        <p:spPr/>
        <p:txBody>
          <a:bodyPr/>
          <a:lstStyle/>
          <a:p>
            <a:fld id="{135A4DA1-61E5-4F9B-8304-CFD8B7E54D05}" type="slidenum">
              <a:rPr lang="en-US" smtClean="0"/>
              <a:t>‹#›</a:t>
            </a:fld>
            <a:endParaRPr lang="en-US" dirty="0"/>
          </a:p>
        </p:txBody>
      </p:sp>
    </p:spTree>
    <p:extLst>
      <p:ext uri="{BB962C8B-B14F-4D97-AF65-F5344CB8AC3E}">
        <p14:creationId xmlns:p14="http://schemas.microsoft.com/office/powerpoint/2010/main" val="287712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58B5B-9180-47E8-9A26-B9E0CC55E307}" type="datetime1">
              <a:rPr lang="en-US" smtClean="0"/>
              <a:t>3/21/2022</a:t>
            </a:fld>
            <a:endParaRPr lang="en-US" dirty="0"/>
          </a:p>
        </p:txBody>
      </p:sp>
      <p:sp>
        <p:nvSpPr>
          <p:cNvPr id="6" name="Footer Placeholder 5"/>
          <p:cNvSpPr>
            <a:spLocks noGrp="1"/>
          </p:cNvSpPr>
          <p:nvPr>
            <p:ph type="ftr" sz="quarter" idx="11"/>
          </p:nvPr>
        </p:nvSpPr>
        <p:spPr/>
        <p:txBody>
          <a:bodyPr/>
          <a:lstStyle/>
          <a:p>
            <a:r>
              <a:rPr lang="en-US" dirty="0" smtClean="0"/>
              <a:t>The Khyber Pakhtunkhwa Probation &amp; Parole Act, 2021</a:t>
            </a:r>
            <a:endParaRPr lang="en-US" dirty="0"/>
          </a:p>
        </p:txBody>
      </p:sp>
      <p:sp>
        <p:nvSpPr>
          <p:cNvPr id="7" name="Slide Number Placeholder 6"/>
          <p:cNvSpPr>
            <a:spLocks noGrp="1"/>
          </p:cNvSpPr>
          <p:nvPr>
            <p:ph type="sldNum" sz="quarter" idx="12"/>
          </p:nvPr>
        </p:nvSpPr>
        <p:spPr/>
        <p:txBody>
          <a:bodyPr/>
          <a:lstStyle/>
          <a:p>
            <a:fld id="{135A4DA1-61E5-4F9B-8304-CFD8B7E54D05}" type="slidenum">
              <a:rPr lang="en-US" smtClean="0"/>
              <a:t>‹#›</a:t>
            </a:fld>
            <a:endParaRPr lang="en-US" dirty="0"/>
          </a:p>
        </p:txBody>
      </p:sp>
    </p:spTree>
    <p:extLst>
      <p:ext uri="{BB962C8B-B14F-4D97-AF65-F5344CB8AC3E}">
        <p14:creationId xmlns:p14="http://schemas.microsoft.com/office/powerpoint/2010/main" val="4276022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C216E00-742E-41CC-96FA-065DEFA01AC5}" type="datetime1">
              <a:rPr lang="en-US" smtClean="0"/>
              <a:t>3/21/2022</a:t>
            </a:fld>
            <a:endParaRPr lang="en-US" dirty="0"/>
          </a:p>
        </p:txBody>
      </p:sp>
      <p:sp>
        <p:nvSpPr>
          <p:cNvPr id="8" name="Footer Placeholder 7"/>
          <p:cNvSpPr>
            <a:spLocks noGrp="1"/>
          </p:cNvSpPr>
          <p:nvPr>
            <p:ph type="ftr" sz="quarter" idx="11"/>
          </p:nvPr>
        </p:nvSpPr>
        <p:spPr/>
        <p:txBody>
          <a:bodyPr/>
          <a:lstStyle/>
          <a:p>
            <a:r>
              <a:rPr lang="en-US" dirty="0" smtClean="0"/>
              <a:t>The Khyber Pakhtunkhwa Probation &amp; Parole Act, 2021</a:t>
            </a:r>
            <a:endParaRPr lang="en-US" dirty="0"/>
          </a:p>
        </p:txBody>
      </p:sp>
      <p:sp>
        <p:nvSpPr>
          <p:cNvPr id="9" name="Slide Number Placeholder 8"/>
          <p:cNvSpPr>
            <a:spLocks noGrp="1"/>
          </p:cNvSpPr>
          <p:nvPr>
            <p:ph type="sldNum" sz="quarter" idx="12"/>
          </p:nvPr>
        </p:nvSpPr>
        <p:spPr/>
        <p:txBody>
          <a:bodyPr/>
          <a:lstStyle/>
          <a:p>
            <a:fld id="{135A4DA1-61E5-4F9B-8304-CFD8B7E54D05}" type="slidenum">
              <a:rPr lang="en-US" smtClean="0"/>
              <a:t>‹#›</a:t>
            </a:fld>
            <a:endParaRPr lang="en-US" dirty="0"/>
          </a:p>
        </p:txBody>
      </p:sp>
    </p:spTree>
    <p:extLst>
      <p:ext uri="{BB962C8B-B14F-4D97-AF65-F5344CB8AC3E}">
        <p14:creationId xmlns:p14="http://schemas.microsoft.com/office/powerpoint/2010/main" val="3113520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5A072FA-2AA5-4A99-997B-1D321BEDF798}" type="datetime1">
              <a:rPr lang="en-US" smtClean="0"/>
              <a:t>3/21/2022</a:t>
            </a:fld>
            <a:endParaRPr lang="en-US" dirty="0"/>
          </a:p>
        </p:txBody>
      </p:sp>
      <p:sp>
        <p:nvSpPr>
          <p:cNvPr id="4" name="Footer Placeholder 3"/>
          <p:cNvSpPr>
            <a:spLocks noGrp="1"/>
          </p:cNvSpPr>
          <p:nvPr>
            <p:ph type="ftr" sz="quarter" idx="11"/>
          </p:nvPr>
        </p:nvSpPr>
        <p:spPr/>
        <p:txBody>
          <a:bodyPr/>
          <a:lstStyle/>
          <a:p>
            <a:r>
              <a:rPr lang="en-US" dirty="0" smtClean="0"/>
              <a:t>The Khyber Pakhtunkhwa Probation &amp; Parole Act, 2021</a:t>
            </a:r>
            <a:endParaRPr lang="en-US" dirty="0"/>
          </a:p>
        </p:txBody>
      </p:sp>
      <p:sp>
        <p:nvSpPr>
          <p:cNvPr id="5" name="Slide Number Placeholder 4"/>
          <p:cNvSpPr>
            <a:spLocks noGrp="1"/>
          </p:cNvSpPr>
          <p:nvPr>
            <p:ph type="sldNum" sz="quarter" idx="12"/>
          </p:nvPr>
        </p:nvSpPr>
        <p:spPr/>
        <p:txBody>
          <a:bodyPr/>
          <a:lstStyle/>
          <a:p>
            <a:fld id="{135A4DA1-61E5-4F9B-8304-CFD8B7E54D05}" type="slidenum">
              <a:rPr lang="en-US" smtClean="0"/>
              <a:t>‹#›</a:t>
            </a:fld>
            <a:endParaRPr lang="en-US" dirty="0"/>
          </a:p>
        </p:txBody>
      </p:sp>
    </p:spTree>
    <p:extLst>
      <p:ext uri="{BB962C8B-B14F-4D97-AF65-F5344CB8AC3E}">
        <p14:creationId xmlns:p14="http://schemas.microsoft.com/office/powerpoint/2010/main" val="1116482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340685-6715-4180-805C-C0356FFBCF24}" type="datetime1">
              <a:rPr lang="en-US" smtClean="0"/>
              <a:t>3/21/2022</a:t>
            </a:fld>
            <a:endParaRPr lang="en-US" dirty="0"/>
          </a:p>
        </p:txBody>
      </p:sp>
      <p:sp>
        <p:nvSpPr>
          <p:cNvPr id="3" name="Footer Placeholder 2"/>
          <p:cNvSpPr>
            <a:spLocks noGrp="1"/>
          </p:cNvSpPr>
          <p:nvPr>
            <p:ph type="ftr" sz="quarter" idx="11"/>
          </p:nvPr>
        </p:nvSpPr>
        <p:spPr/>
        <p:txBody>
          <a:bodyPr/>
          <a:lstStyle/>
          <a:p>
            <a:r>
              <a:rPr lang="en-US" dirty="0" smtClean="0"/>
              <a:t>The Khyber Pakhtunkhwa Probation &amp; Parole Act, 2021</a:t>
            </a:r>
            <a:endParaRPr lang="en-US" dirty="0"/>
          </a:p>
        </p:txBody>
      </p:sp>
      <p:sp>
        <p:nvSpPr>
          <p:cNvPr id="4" name="Slide Number Placeholder 3"/>
          <p:cNvSpPr>
            <a:spLocks noGrp="1"/>
          </p:cNvSpPr>
          <p:nvPr>
            <p:ph type="sldNum" sz="quarter" idx="12"/>
          </p:nvPr>
        </p:nvSpPr>
        <p:spPr/>
        <p:txBody>
          <a:bodyPr/>
          <a:lstStyle/>
          <a:p>
            <a:fld id="{135A4DA1-61E5-4F9B-8304-CFD8B7E54D05}" type="slidenum">
              <a:rPr lang="en-US" smtClean="0"/>
              <a:t>‹#›</a:t>
            </a:fld>
            <a:endParaRPr lang="en-US" dirty="0"/>
          </a:p>
        </p:txBody>
      </p:sp>
    </p:spTree>
    <p:extLst>
      <p:ext uri="{BB962C8B-B14F-4D97-AF65-F5344CB8AC3E}">
        <p14:creationId xmlns:p14="http://schemas.microsoft.com/office/powerpoint/2010/main" val="1161694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BA2288-0E70-4194-B900-4815338F3193}" type="datetime1">
              <a:rPr lang="en-US" smtClean="0"/>
              <a:t>3/21/2022</a:t>
            </a:fld>
            <a:endParaRPr lang="en-US" dirty="0"/>
          </a:p>
        </p:txBody>
      </p:sp>
      <p:sp>
        <p:nvSpPr>
          <p:cNvPr id="6" name="Footer Placeholder 5"/>
          <p:cNvSpPr>
            <a:spLocks noGrp="1"/>
          </p:cNvSpPr>
          <p:nvPr>
            <p:ph type="ftr" sz="quarter" idx="11"/>
          </p:nvPr>
        </p:nvSpPr>
        <p:spPr/>
        <p:txBody>
          <a:bodyPr/>
          <a:lstStyle/>
          <a:p>
            <a:r>
              <a:rPr lang="en-US" dirty="0" smtClean="0"/>
              <a:t>The Khyber Pakhtunkhwa Probation &amp; Parole Act, 2021</a:t>
            </a:r>
            <a:endParaRPr lang="en-US" dirty="0"/>
          </a:p>
        </p:txBody>
      </p:sp>
      <p:sp>
        <p:nvSpPr>
          <p:cNvPr id="7" name="Slide Number Placeholder 6"/>
          <p:cNvSpPr>
            <a:spLocks noGrp="1"/>
          </p:cNvSpPr>
          <p:nvPr>
            <p:ph type="sldNum" sz="quarter" idx="12"/>
          </p:nvPr>
        </p:nvSpPr>
        <p:spPr/>
        <p:txBody>
          <a:bodyPr/>
          <a:lstStyle/>
          <a:p>
            <a:fld id="{135A4DA1-61E5-4F9B-8304-CFD8B7E54D05}" type="slidenum">
              <a:rPr lang="en-US" smtClean="0"/>
              <a:t>‹#›</a:t>
            </a:fld>
            <a:endParaRPr lang="en-US" dirty="0"/>
          </a:p>
        </p:txBody>
      </p:sp>
    </p:spTree>
    <p:extLst>
      <p:ext uri="{BB962C8B-B14F-4D97-AF65-F5344CB8AC3E}">
        <p14:creationId xmlns:p14="http://schemas.microsoft.com/office/powerpoint/2010/main" val="647993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49807E-2D09-47E4-AB6D-6CA824F51D38}" type="datetime1">
              <a:rPr lang="en-US" smtClean="0"/>
              <a:t>3/21/2022</a:t>
            </a:fld>
            <a:endParaRPr lang="en-US" dirty="0"/>
          </a:p>
        </p:txBody>
      </p:sp>
      <p:sp>
        <p:nvSpPr>
          <p:cNvPr id="6" name="Footer Placeholder 5"/>
          <p:cNvSpPr>
            <a:spLocks noGrp="1"/>
          </p:cNvSpPr>
          <p:nvPr>
            <p:ph type="ftr" sz="quarter" idx="11"/>
          </p:nvPr>
        </p:nvSpPr>
        <p:spPr/>
        <p:txBody>
          <a:bodyPr/>
          <a:lstStyle/>
          <a:p>
            <a:r>
              <a:rPr lang="en-US" dirty="0" smtClean="0"/>
              <a:t>The Khyber Pakhtunkhwa Probation &amp; Parole Act, 2021</a:t>
            </a:r>
            <a:endParaRPr lang="en-US" dirty="0"/>
          </a:p>
        </p:txBody>
      </p:sp>
      <p:sp>
        <p:nvSpPr>
          <p:cNvPr id="7" name="Slide Number Placeholder 6"/>
          <p:cNvSpPr>
            <a:spLocks noGrp="1"/>
          </p:cNvSpPr>
          <p:nvPr>
            <p:ph type="sldNum" sz="quarter" idx="12"/>
          </p:nvPr>
        </p:nvSpPr>
        <p:spPr/>
        <p:txBody>
          <a:bodyPr/>
          <a:lstStyle/>
          <a:p>
            <a:fld id="{135A4DA1-61E5-4F9B-8304-CFD8B7E54D05}" type="slidenum">
              <a:rPr lang="en-US" smtClean="0"/>
              <a:t>‹#›</a:t>
            </a:fld>
            <a:endParaRPr lang="en-US" dirty="0"/>
          </a:p>
        </p:txBody>
      </p:sp>
    </p:spTree>
    <p:extLst>
      <p:ext uri="{BB962C8B-B14F-4D97-AF65-F5344CB8AC3E}">
        <p14:creationId xmlns:p14="http://schemas.microsoft.com/office/powerpoint/2010/main" val="746731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4D07E4-9B6A-4707-8293-2629EA1D983F}" type="datetime1">
              <a:rPr lang="en-US" smtClean="0"/>
              <a:t>3/21/2022</a:t>
            </a:fld>
            <a:endParaRPr lang="en-US" dirty="0"/>
          </a:p>
        </p:txBody>
      </p:sp>
      <p:sp>
        <p:nvSpPr>
          <p:cNvPr id="6" name="Footer Placeholder 5"/>
          <p:cNvSpPr>
            <a:spLocks noGrp="1"/>
          </p:cNvSpPr>
          <p:nvPr>
            <p:ph type="ftr" sz="quarter" idx="11"/>
          </p:nvPr>
        </p:nvSpPr>
        <p:spPr/>
        <p:txBody>
          <a:bodyPr/>
          <a:lstStyle/>
          <a:p>
            <a:r>
              <a:rPr lang="en-US" dirty="0" smtClean="0"/>
              <a:t>The Khyber Pakhtunkhwa Probation &amp; Parole Act, 2021</a:t>
            </a:r>
            <a:endParaRPr lang="en-US" dirty="0"/>
          </a:p>
        </p:txBody>
      </p:sp>
      <p:sp>
        <p:nvSpPr>
          <p:cNvPr id="7" name="Slide Number Placeholder 6"/>
          <p:cNvSpPr>
            <a:spLocks noGrp="1"/>
          </p:cNvSpPr>
          <p:nvPr>
            <p:ph type="sldNum" sz="quarter" idx="12"/>
          </p:nvPr>
        </p:nvSpPr>
        <p:spPr/>
        <p:txBody>
          <a:bodyPr/>
          <a:lstStyle/>
          <a:p>
            <a:fld id="{135A4DA1-61E5-4F9B-8304-CFD8B7E54D05}" type="slidenum">
              <a:rPr lang="en-US" smtClean="0"/>
              <a:t>‹#›</a:t>
            </a:fld>
            <a:endParaRPr lang="en-US" dirty="0"/>
          </a:p>
        </p:txBody>
      </p:sp>
    </p:spTree>
    <p:extLst>
      <p:ext uri="{BB962C8B-B14F-4D97-AF65-F5344CB8AC3E}">
        <p14:creationId xmlns:p14="http://schemas.microsoft.com/office/powerpoint/2010/main" val="779094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4D7DB7-D969-444A-94ED-D1465C764579}" type="datetime1">
              <a:rPr lang="en-US" smtClean="0"/>
              <a:t>3/21/2022</a:t>
            </a:fld>
            <a:endParaRPr lang="en-US" dirty="0"/>
          </a:p>
        </p:txBody>
      </p:sp>
      <p:sp>
        <p:nvSpPr>
          <p:cNvPr id="5" name="Footer Placeholder 4"/>
          <p:cNvSpPr>
            <a:spLocks noGrp="1"/>
          </p:cNvSpPr>
          <p:nvPr>
            <p:ph type="ftr" sz="quarter" idx="11"/>
          </p:nvPr>
        </p:nvSpPr>
        <p:spPr/>
        <p:txBody>
          <a:bodyPr/>
          <a:lstStyle/>
          <a:p>
            <a:r>
              <a:rPr lang="en-US" dirty="0" smtClean="0"/>
              <a:t>The Khyber Pakhtunkhwa Probation &amp; Parole Act, 2021</a:t>
            </a:r>
            <a:endParaRPr lang="en-US" dirty="0"/>
          </a:p>
        </p:txBody>
      </p:sp>
      <p:sp>
        <p:nvSpPr>
          <p:cNvPr id="6" name="Slide Number Placeholder 5"/>
          <p:cNvSpPr>
            <a:spLocks noGrp="1"/>
          </p:cNvSpPr>
          <p:nvPr>
            <p:ph type="sldNum" sz="quarter" idx="12"/>
          </p:nvPr>
        </p:nvSpPr>
        <p:spPr/>
        <p:txBody>
          <a:bodyPr/>
          <a:lstStyle/>
          <a:p>
            <a:fld id="{135A4DA1-61E5-4F9B-8304-CFD8B7E54D05}" type="slidenum">
              <a:rPr lang="en-US" smtClean="0"/>
              <a:t>‹#›</a:t>
            </a:fld>
            <a:endParaRPr lang="en-US" dirty="0"/>
          </a:p>
        </p:txBody>
      </p:sp>
    </p:spTree>
    <p:extLst>
      <p:ext uri="{BB962C8B-B14F-4D97-AF65-F5344CB8AC3E}">
        <p14:creationId xmlns:p14="http://schemas.microsoft.com/office/powerpoint/2010/main" val="27550681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A7F6E4-A940-4BB0-94D8-C924FE671513}" type="datetime1">
              <a:rPr lang="en-US" smtClean="0"/>
              <a:t>3/21/2022</a:t>
            </a:fld>
            <a:endParaRPr lang="en-US" dirty="0"/>
          </a:p>
        </p:txBody>
      </p:sp>
      <p:sp>
        <p:nvSpPr>
          <p:cNvPr id="5" name="Footer Placeholder 4"/>
          <p:cNvSpPr>
            <a:spLocks noGrp="1"/>
          </p:cNvSpPr>
          <p:nvPr>
            <p:ph type="ftr" sz="quarter" idx="11"/>
          </p:nvPr>
        </p:nvSpPr>
        <p:spPr/>
        <p:txBody>
          <a:bodyPr/>
          <a:lstStyle/>
          <a:p>
            <a:r>
              <a:rPr lang="en-US" dirty="0" smtClean="0"/>
              <a:t>The Khyber Pakhtunkhwa Probation &amp; Parole Act, 2021</a:t>
            </a:r>
            <a:endParaRPr lang="en-US" dirty="0"/>
          </a:p>
        </p:txBody>
      </p:sp>
      <p:sp>
        <p:nvSpPr>
          <p:cNvPr id="6" name="Slide Number Placeholder 5"/>
          <p:cNvSpPr>
            <a:spLocks noGrp="1"/>
          </p:cNvSpPr>
          <p:nvPr>
            <p:ph type="sldNum" sz="quarter" idx="12"/>
          </p:nvPr>
        </p:nvSpPr>
        <p:spPr/>
        <p:txBody>
          <a:bodyPr/>
          <a:lstStyle/>
          <a:p>
            <a:fld id="{135A4DA1-61E5-4F9B-8304-CFD8B7E54D05}" type="slidenum">
              <a:rPr lang="en-US" smtClean="0"/>
              <a:t>‹#›</a:t>
            </a:fld>
            <a:endParaRPr lang="en-US" dirty="0"/>
          </a:p>
        </p:txBody>
      </p:sp>
    </p:spTree>
    <p:extLst>
      <p:ext uri="{BB962C8B-B14F-4D97-AF65-F5344CB8AC3E}">
        <p14:creationId xmlns:p14="http://schemas.microsoft.com/office/powerpoint/2010/main" val="41373703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1AD91-858E-4019-A771-70F075A399A8}" type="datetime1">
              <a:rPr lang="en-US" smtClean="0"/>
              <a:t>3/21/2022</a:t>
            </a:fld>
            <a:endParaRPr lang="en-US" dirty="0"/>
          </a:p>
        </p:txBody>
      </p:sp>
      <p:sp>
        <p:nvSpPr>
          <p:cNvPr id="5" name="Footer Placeholder 4"/>
          <p:cNvSpPr>
            <a:spLocks noGrp="1"/>
          </p:cNvSpPr>
          <p:nvPr>
            <p:ph type="ftr" sz="quarter" idx="11"/>
          </p:nvPr>
        </p:nvSpPr>
        <p:spPr/>
        <p:txBody>
          <a:bodyPr/>
          <a:lstStyle/>
          <a:p>
            <a:r>
              <a:rPr lang="en-US" dirty="0" smtClean="0"/>
              <a:t>The Khyber Pakhtunkhwa Probation &amp; Parole Act, 2021</a:t>
            </a:r>
            <a:endParaRPr lang="en-US" dirty="0"/>
          </a:p>
        </p:txBody>
      </p:sp>
      <p:sp>
        <p:nvSpPr>
          <p:cNvPr id="6" name="Slide Number Placeholder 5"/>
          <p:cNvSpPr>
            <a:spLocks noGrp="1"/>
          </p:cNvSpPr>
          <p:nvPr>
            <p:ph type="sldNum" sz="quarter" idx="12"/>
          </p:nvPr>
        </p:nvSpPr>
        <p:spPr/>
        <p:txBody>
          <a:bodyPr/>
          <a:lstStyle/>
          <a:p>
            <a:fld id="{135A4DA1-61E5-4F9B-8304-CFD8B7E54D05}" type="slidenum">
              <a:rPr lang="en-US" smtClean="0"/>
              <a:t>‹#›</a:t>
            </a:fld>
            <a:endParaRPr lang="en-US" dirty="0"/>
          </a:p>
        </p:txBody>
      </p:sp>
    </p:spTree>
    <p:extLst>
      <p:ext uri="{BB962C8B-B14F-4D97-AF65-F5344CB8AC3E}">
        <p14:creationId xmlns:p14="http://schemas.microsoft.com/office/powerpoint/2010/main" val="23647825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E903EF-DF6E-44AD-A066-0ACA3D4FD04A}" type="datetime1">
              <a:rPr lang="en-US" smtClean="0"/>
              <a:t>3/21/2022</a:t>
            </a:fld>
            <a:endParaRPr lang="en-US" dirty="0"/>
          </a:p>
        </p:txBody>
      </p:sp>
      <p:sp>
        <p:nvSpPr>
          <p:cNvPr id="5" name="Footer Placeholder 4"/>
          <p:cNvSpPr>
            <a:spLocks noGrp="1"/>
          </p:cNvSpPr>
          <p:nvPr>
            <p:ph type="ftr" sz="quarter" idx="11"/>
          </p:nvPr>
        </p:nvSpPr>
        <p:spPr/>
        <p:txBody>
          <a:bodyPr/>
          <a:lstStyle/>
          <a:p>
            <a:r>
              <a:rPr lang="en-US" dirty="0" smtClean="0"/>
              <a:t>The Khyber Pakhtunkhwa Probation &amp; Parole Act, 2021</a:t>
            </a:r>
            <a:endParaRPr lang="en-US" dirty="0"/>
          </a:p>
        </p:txBody>
      </p:sp>
      <p:sp>
        <p:nvSpPr>
          <p:cNvPr id="6" name="Slide Number Placeholder 5"/>
          <p:cNvSpPr>
            <a:spLocks noGrp="1"/>
          </p:cNvSpPr>
          <p:nvPr>
            <p:ph type="sldNum" sz="quarter" idx="12"/>
          </p:nvPr>
        </p:nvSpPr>
        <p:spPr/>
        <p:txBody>
          <a:bodyPr/>
          <a:lstStyle/>
          <a:p>
            <a:fld id="{135A4DA1-61E5-4F9B-8304-CFD8B7E54D05}" type="slidenum">
              <a:rPr lang="en-US" smtClean="0"/>
              <a:t>‹#›</a:t>
            </a:fld>
            <a:endParaRPr lang="en-US" dirty="0"/>
          </a:p>
        </p:txBody>
      </p:sp>
    </p:spTree>
    <p:extLst>
      <p:ext uri="{BB962C8B-B14F-4D97-AF65-F5344CB8AC3E}">
        <p14:creationId xmlns:p14="http://schemas.microsoft.com/office/powerpoint/2010/main" val="19025430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09B4B9-9370-408C-941B-68F8C1893587}" type="datetime1">
              <a:rPr lang="en-US" smtClean="0"/>
              <a:t>3/21/2022</a:t>
            </a:fld>
            <a:endParaRPr lang="en-US" dirty="0"/>
          </a:p>
        </p:txBody>
      </p:sp>
      <p:sp>
        <p:nvSpPr>
          <p:cNvPr id="5" name="Footer Placeholder 4"/>
          <p:cNvSpPr>
            <a:spLocks noGrp="1"/>
          </p:cNvSpPr>
          <p:nvPr>
            <p:ph type="ftr" sz="quarter" idx="11"/>
          </p:nvPr>
        </p:nvSpPr>
        <p:spPr/>
        <p:txBody>
          <a:bodyPr/>
          <a:lstStyle/>
          <a:p>
            <a:r>
              <a:rPr lang="en-US" dirty="0" smtClean="0"/>
              <a:t>The Khyber Pakhtunkhwa Probation &amp; Parole Act, 2021</a:t>
            </a:r>
            <a:endParaRPr lang="en-US" dirty="0"/>
          </a:p>
        </p:txBody>
      </p:sp>
      <p:sp>
        <p:nvSpPr>
          <p:cNvPr id="6" name="Slide Number Placeholder 5"/>
          <p:cNvSpPr>
            <a:spLocks noGrp="1"/>
          </p:cNvSpPr>
          <p:nvPr>
            <p:ph type="sldNum" sz="quarter" idx="12"/>
          </p:nvPr>
        </p:nvSpPr>
        <p:spPr/>
        <p:txBody>
          <a:bodyPr/>
          <a:lstStyle/>
          <a:p>
            <a:fld id="{135A4DA1-61E5-4F9B-8304-CFD8B7E54D05}" type="slidenum">
              <a:rPr lang="en-US" smtClean="0"/>
              <a:t>‹#›</a:t>
            </a:fld>
            <a:endParaRPr lang="en-US" dirty="0"/>
          </a:p>
        </p:txBody>
      </p:sp>
    </p:spTree>
    <p:extLst>
      <p:ext uri="{BB962C8B-B14F-4D97-AF65-F5344CB8AC3E}">
        <p14:creationId xmlns:p14="http://schemas.microsoft.com/office/powerpoint/2010/main" val="3637777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1AE2D1B-4289-4917-B927-D64BDA17A0AF}" type="datetime1">
              <a:rPr lang="en-US" smtClean="0"/>
              <a:t>3/21/2022</a:t>
            </a:fld>
            <a:endParaRPr lang="en-US" dirty="0"/>
          </a:p>
        </p:txBody>
      </p:sp>
      <p:sp>
        <p:nvSpPr>
          <p:cNvPr id="5" name="Footer Placeholder 4"/>
          <p:cNvSpPr>
            <a:spLocks noGrp="1"/>
          </p:cNvSpPr>
          <p:nvPr>
            <p:ph type="ftr" sz="quarter" idx="11"/>
          </p:nvPr>
        </p:nvSpPr>
        <p:spPr/>
        <p:txBody>
          <a:bodyPr/>
          <a:lstStyle/>
          <a:p>
            <a:r>
              <a:rPr lang="en-US" dirty="0" smtClean="0"/>
              <a:t>The Khyber Pakhtunkhwa Probation &amp; Parole Act, 2021</a:t>
            </a:r>
            <a:endParaRPr lang="en-US" dirty="0"/>
          </a:p>
        </p:txBody>
      </p:sp>
      <p:sp>
        <p:nvSpPr>
          <p:cNvPr id="6" name="Slide Number Placeholder 5"/>
          <p:cNvSpPr>
            <a:spLocks noGrp="1"/>
          </p:cNvSpPr>
          <p:nvPr>
            <p:ph type="sldNum" sz="quarter" idx="12"/>
          </p:nvPr>
        </p:nvSpPr>
        <p:spPr/>
        <p:txBody>
          <a:bodyPr/>
          <a:lstStyle/>
          <a:p>
            <a:fld id="{135A4DA1-61E5-4F9B-8304-CFD8B7E54D05}" type="slidenum">
              <a:rPr lang="en-US" smtClean="0"/>
              <a:t>‹#›</a:t>
            </a:fld>
            <a:endParaRPr lang="en-US" dirty="0"/>
          </a:p>
        </p:txBody>
      </p:sp>
    </p:spTree>
    <p:extLst>
      <p:ext uri="{BB962C8B-B14F-4D97-AF65-F5344CB8AC3E}">
        <p14:creationId xmlns:p14="http://schemas.microsoft.com/office/powerpoint/2010/main" val="18624294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481EA53-9E84-4810-B6A5-F1739F6ABBF5}" type="datetime1">
              <a:rPr lang="en-US" smtClean="0"/>
              <a:t>3/21/2022</a:t>
            </a:fld>
            <a:endParaRPr lang="en-US" dirty="0"/>
          </a:p>
        </p:txBody>
      </p:sp>
      <p:sp>
        <p:nvSpPr>
          <p:cNvPr id="5" name="Footer Placeholder 4"/>
          <p:cNvSpPr>
            <a:spLocks noGrp="1"/>
          </p:cNvSpPr>
          <p:nvPr>
            <p:ph type="ftr" sz="quarter" idx="11"/>
          </p:nvPr>
        </p:nvSpPr>
        <p:spPr/>
        <p:txBody>
          <a:bodyPr/>
          <a:lstStyle/>
          <a:p>
            <a:r>
              <a:rPr lang="en-US" dirty="0" smtClean="0"/>
              <a:t>The Khyber Pakhtunkhwa Probation &amp; Parole Act, 2021</a:t>
            </a:r>
            <a:endParaRPr lang="en-US" dirty="0"/>
          </a:p>
        </p:txBody>
      </p:sp>
      <p:sp>
        <p:nvSpPr>
          <p:cNvPr id="6" name="Slide Number Placeholder 5"/>
          <p:cNvSpPr>
            <a:spLocks noGrp="1"/>
          </p:cNvSpPr>
          <p:nvPr>
            <p:ph type="sldNum" sz="quarter" idx="12"/>
          </p:nvPr>
        </p:nvSpPr>
        <p:spPr/>
        <p:txBody>
          <a:bodyPr/>
          <a:lstStyle/>
          <a:p>
            <a:fld id="{135A4DA1-61E5-4F9B-8304-CFD8B7E54D05}" type="slidenum">
              <a:rPr lang="en-US" smtClean="0"/>
              <a:t>‹#›</a:t>
            </a:fld>
            <a:endParaRPr lang="en-US" dirty="0"/>
          </a:p>
        </p:txBody>
      </p:sp>
    </p:spTree>
    <p:extLst>
      <p:ext uri="{BB962C8B-B14F-4D97-AF65-F5344CB8AC3E}">
        <p14:creationId xmlns:p14="http://schemas.microsoft.com/office/powerpoint/2010/main" val="3715944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608FAA1-CFCB-43FC-AB98-21EC16D29BBB}" type="datetime1">
              <a:rPr lang="en-US" smtClean="0"/>
              <a:t>3/21/2022</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dirty="0" smtClean="0"/>
              <a:t>The Khyber Pakhtunkhwa Probation &amp; Parole Act, 2021</a:t>
            </a:r>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35A4DA1-61E5-4F9B-8304-CFD8B7E54D05}" type="slidenum">
              <a:rPr lang="en-US" smtClean="0"/>
              <a:t>‹#›</a:t>
            </a:fld>
            <a:endParaRPr lang="en-US" dirty="0"/>
          </a:p>
        </p:txBody>
      </p:sp>
    </p:spTree>
    <p:extLst>
      <p:ext uri="{BB962C8B-B14F-4D97-AF65-F5344CB8AC3E}">
        <p14:creationId xmlns:p14="http://schemas.microsoft.com/office/powerpoint/2010/main" val="3144693840"/>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Lst>
  <p:hf sldNum="0" hd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0145" y="1439871"/>
            <a:ext cx="7503525" cy="5062399"/>
          </a:xfrm>
        </p:spPr>
        <p:txBody>
          <a:bodyPr>
            <a:normAutofit/>
          </a:bodyPr>
          <a:lstStyle/>
          <a:p>
            <a:r>
              <a:rPr lang="en-US" sz="3200" b="1" dirty="0" smtClean="0"/>
              <a:t>THE </a:t>
            </a:r>
            <a:r>
              <a:rPr lang="en-US" sz="3200" b="1" dirty="0"/>
              <a:t>KHYBER PAKHTUNKHWA</a:t>
            </a:r>
            <a:br>
              <a:rPr lang="en-US" sz="3200" b="1" dirty="0"/>
            </a:br>
            <a:r>
              <a:rPr lang="en-US" sz="3200" b="1" dirty="0"/>
              <a:t>PROBATION AND PAROLE ACT, 2021</a:t>
            </a:r>
            <a:r>
              <a:rPr lang="en-US" sz="3200" dirty="0"/>
              <a:t/>
            </a:r>
            <a:br>
              <a:rPr lang="en-US" sz="3200" dirty="0"/>
            </a:br>
            <a:r>
              <a:rPr lang="en-US" sz="2400" dirty="0"/>
              <a:t>Published by Authority</a:t>
            </a:r>
            <a:br>
              <a:rPr lang="en-US" sz="2400" dirty="0"/>
            </a:br>
            <a:r>
              <a:rPr lang="en-US" sz="2400" dirty="0"/>
              <a:t>PESHAWAR, TUESDAY, 17th AUGUST, 2021.</a:t>
            </a:r>
            <a:br>
              <a:rPr lang="en-US" sz="2400" dirty="0"/>
            </a:br>
            <a:r>
              <a:rPr lang="en-US" sz="2400" dirty="0"/>
              <a:t>PROVINCIAL ASSEMBLY SECRETARIAT</a:t>
            </a:r>
            <a:br>
              <a:rPr lang="en-US" sz="2400" dirty="0"/>
            </a:br>
            <a:r>
              <a:rPr lang="en-US" sz="2400" dirty="0"/>
              <a:t>KHYBER </a:t>
            </a:r>
            <a:r>
              <a:rPr lang="en-US" sz="2400" dirty="0" smtClean="0"/>
              <a:t>PAKHTUNKHWA</a:t>
            </a:r>
            <a:r>
              <a:rPr lang="en-US" sz="2700" dirty="0" smtClean="0"/>
              <a:t/>
            </a:r>
            <a:br>
              <a:rPr lang="en-US" sz="2700" dirty="0" smtClean="0"/>
            </a:br>
            <a:r>
              <a:rPr lang="en-US" sz="2700" dirty="0" smtClean="0"/>
              <a:t/>
            </a:r>
            <a:br>
              <a:rPr lang="en-US" sz="2700" dirty="0" smtClean="0"/>
            </a:br>
            <a:r>
              <a:rPr lang="en-US" sz="2400" dirty="0" smtClean="0">
                <a:solidFill>
                  <a:srgbClr val="002060"/>
                </a:solidFill>
                <a:latin typeface="Bodoni MT Condensed" panose="02070606080606020203" pitchFamily="18" charset="0"/>
              </a:rPr>
              <a:t>Presentation Prepared By </a:t>
            </a:r>
            <a:br>
              <a:rPr lang="en-US" sz="2400" dirty="0" smtClean="0">
                <a:solidFill>
                  <a:srgbClr val="002060"/>
                </a:solidFill>
                <a:latin typeface="Bodoni MT Condensed" panose="02070606080606020203" pitchFamily="18" charset="0"/>
              </a:rPr>
            </a:br>
            <a:r>
              <a:rPr lang="en-US" sz="3200" dirty="0" smtClean="0">
                <a:solidFill>
                  <a:srgbClr val="002060"/>
                </a:solidFill>
                <a:latin typeface="Bodoni MT Condensed" panose="02070606080606020203" pitchFamily="18" charset="0"/>
              </a:rPr>
              <a:t>ZULFIQAR ALI SHAH</a:t>
            </a:r>
            <a:r>
              <a:rPr lang="en-US" sz="2400" dirty="0" smtClean="0">
                <a:solidFill>
                  <a:srgbClr val="002060"/>
                </a:solidFill>
                <a:latin typeface="Bodoni MT Condensed" panose="02070606080606020203" pitchFamily="18" charset="0"/>
              </a:rPr>
              <a:t/>
            </a:r>
            <a:br>
              <a:rPr lang="en-US" sz="2400" dirty="0" smtClean="0">
                <a:solidFill>
                  <a:srgbClr val="002060"/>
                </a:solidFill>
                <a:latin typeface="Bodoni MT Condensed" panose="02070606080606020203" pitchFamily="18" charset="0"/>
              </a:rPr>
            </a:br>
            <a:r>
              <a:rPr lang="en-US" sz="2400" dirty="0" smtClean="0">
                <a:solidFill>
                  <a:srgbClr val="002060"/>
                </a:solidFill>
                <a:latin typeface="Bodoni MT Condensed" panose="02070606080606020203" pitchFamily="18" charset="0"/>
              </a:rPr>
              <a:t>Senior Probation Officer District  Courts Mansehra</a:t>
            </a:r>
            <a:endParaRPr lang="en-US" sz="3600" dirty="0">
              <a:solidFill>
                <a:srgbClr val="002060"/>
              </a:solidFill>
              <a:latin typeface="Bodoni MT Condensed" panose="02070606080606020203" pitchFamily="18" charset="0"/>
            </a:endParaRPr>
          </a:p>
        </p:txBody>
      </p:sp>
      <p:pic>
        <p:nvPicPr>
          <p:cNvPr id="7" name="Picture 6" descr="IMG_256"/>
          <p:cNvPicPr/>
          <p:nvPr/>
        </p:nvPicPr>
        <p:blipFill>
          <a:blip r:embed="rId2"/>
          <a:stretch>
            <a:fillRect/>
          </a:stretch>
        </p:blipFill>
        <p:spPr>
          <a:xfrm>
            <a:off x="5239682" y="352331"/>
            <a:ext cx="1444453" cy="1334801"/>
          </a:xfrm>
          <a:prstGeom prst="rect">
            <a:avLst/>
          </a:prstGeom>
          <a:noFill/>
          <a:ln w="9525">
            <a:noFill/>
          </a:ln>
        </p:spPr>
      </p:pic>
      <p:sp>
        <p:nvSpPr>
          <p:cNvPr id="6" name="Footer Placeholder 5"/>
          <p:cNvSpPr>
            <a:spLocks noGrp="1"/>
          </p:cNvSpPr>
          <p:nvPr>
            <p:ph type="ftr" sz="quarter" idx="11"/>
          </p:nvPr>
        </p:nvSpPr>
        <p:spPr>
          <a:xfrm>
            <a:off x="3288639" y="6255008"/>
            <a:ext cx="5451259" cy="365125"/>
          </a:xfrm>
        </p:spPr>
        <p:txBody>
          <a:bodyPr/>
          <a:lstStyle/>
          <a:p>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33677949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6960" y="173061"/>
            <a:ext cx="9058381" cy="1609858"/>
          </a:xfrm>
          <a:noFill/>
        </p:spPr>
        <p:txBody>
          <a:bodyPr>
            <a:normAutofit/>
          </a:bodyPr>
          <a:lstStyle/>
          <a:p>
            <a:r>
              <a:rPr lang="en-US" sz="2800" dirty="0">
                <a:cs typeface="DokChampa" panose="020B0604020202020204" pitchFamily="34" charset="-34"/>
              </a:rPr>
              <a:t>T</a:t>
            </a:r>
            <a:r>
              <a:rPr lang="en-US" sz="2800" dirty="0">
                <a:latin typeface="Candara" panose="020E0502030303020204" pitchFamily="34" charset="0"/>
                <a:cs typeface="DokChampa" panose="020B0604020202020204" pitchFamily="34" charset="-34"/>
              </a:rPr>
              <a:t>he criminal justice system is the set of agencies and processes established by governments to control crime and impose penalties on those who violate laws</a:t>
            </a:r>
            <a:r>
              <a:rPr lang="en-US" sz="2800" dirty="0" smtClean="0">
                <a:latin typeface="Candara" panose="020E0502030303020204" pitchFamily="34" charset="0"/>
                <a:cs typeface="Times New Roman" pitchFamily="18" charset="0"/>
              </a:rPr>
              <a:t>.</a:t>
            </a:r>
            <a:endParaRPr lang="en-US" sz="2800" dirty="0">
              <a:latin typeface="Candara" panose="020E0502030303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6896732"/>
              </p:ext>
            </p:extLst>
          </p:nvPr>
        </p:nvGraphicFramePr>
        <p:xfrm>
          <a:off x="1282736" y="1782919"/>
          <a:ext cx="9626524" cy="49720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p:cNvSpPr>
            <a:spLocks noGrp="1"/>
          </p:cNvSpPr>
          <p:nvPr>
            <p:ph type="ftr" sz="quarter" idx="11"/>
          </p:nvPr>
        </p:nvSpPr>
        <p:spPr>
          <a:xfrm>
            <a:off x="3477093" y="6389844"/>
            <a:ext cx="5418114" cy="365125"/>
          </a:xfrm>
        </p:spPr>
        <p:txBody>
          <a:bodyPr/>
          <a:lstStyle/>
          <a:p>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19978782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5473" y="2073137"/>
            <a:ext cx="10376386" cy="4066179"/>
          </a:xfrm>
        </p:spPr>
        <p:txBody>
          <a:bodyPr>
            <a:noAutofit/>
          </a:bodyPr>
          <a:lstStyle/>
          <a:p>
            <a:pPr algn="l"/>
            <a:r>
              <a:rPr 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rPr>
              <a:t>The </a:t>
            </a:r>
            <a:r>
              <a:rPr lang="en-US" sz="2400" dirty="0">
                <a:latin typeface="Arial Unicode MS" panose="020B0604020202020204" pitchFamily="34" charset="-128"/>
                <a:ea typeface="Arial Unicode MS" panose="020B0604020202020204" pitchFamily="34" charset="-128"/>
                <a:cs typeface="Arial Unicode MS" panose="020B0604020202020204" pitchFamily="34" charset="-128"/>
              </a:rPr>
              <a:t>Reclamation and Probation </a:t>
            </a:r>
            <a:r>
              <a:rPr 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rPr>
              <a:t>Department was </a:t>
            </a:r>
            <a:r>
              <a:rPr lang="en-US" sz="2400" dirty="0">
                <a:latin typeface="Arial Unicode MS" panose="020B0604020202020204" pitchFamily="34" charset="-128"/>
                <a:ea typeface="Arial Unicode MS" panose="020B0604020202020204" pitchFamily="34" charset="-128"/>
                <a:cs typeface="Arial Unicode MS" panose="020B0604020202020204" pitchFamily="34" charset="-128"/>
              </a:rPr>
              <a:t>extended to Khyber Pakhtunkhwa during 1965. Previously this Department was placed under the control of Commissioners, but later on during 1976 it was attached with Prisons Department and The Inspector General of Prisons Khyber Pakhtunkhwa   was the Ex-Official Director of Reclamation &amp; Probation.</a:t>
            </a:r>
            <a:br>
              <a:rPr lang="en-US" sz="2400" dirty="0">
                <a:latin typeface="Arial Unicode MS" panose="020B0604020202020204" pitchFamily="34" charset="-128"/>
                <a:ea typeface="Arial Unicode MS" panose="020B0604020202020204" pitchFamily="34" charset="-128"/>
                <a:cs typeface="Arial Unicode MS" panose="020B0604020202020204" pitchFamily="34" charset="-128"/>
              </a:rPr>
            </a:br>
            <a:r>
              <a:rPr lang="en-US" sz="2400" dirty="0">
                <a:latin typeface="Arial Unicode MS" panose="020B0604020202020204" pitchFamily="34" charset="-128"/>
                <a:ea typeface="Arial Unicode MS" panose="020B0604020202020204" pitchFamily="34" charset="-128"/>
                <a:cs typeface="Arial Unicode MS" panose="020B0604020202020204" pitchFamily="34" charset="-128"/>
              </a:rPr>
              <a:t/>
            </a:r>
            <a:br>
              <a:rPr lang="en-US" sz="2400" dirty="0">
                <a:latin typeface="Arial Unicode MS" panose="020B0604020202020204" pitchFamily="34" charset="-128"/>
                <a:ea typeface="Arial Unicode MS" panose="020B0604020202020204" pitchFamily="34" charset="-128"/>
                <a:cs typeface="Arial Unicode MS" panose="020B0604020202020204" pitchFamily="34" charset="-128"/>
              </a:rPr>
            </a:br>
            <a:r>
              <a:rPr lang="en-US" sz="2400" dirty="0">
                <a:latin typeface="Arial Unicode MS" panose="020B0604020202020204" pitchFamily="34" charset="-128"/>
                <a:ea typeface="Arial Unicode MS" panose="020B0604020202020204" pitchFamily="34" charset="-128"/>
                <a:cs typeface="Arial Unicode MS" panose="020B0604020202020204" pitchFamily="34" charset="-128"/>
              </a:rPr>
              <a:t>In October 2005 the Government of Khyber Pakhtunkhwa established an independent Directorate of Reclamation and Probation and </a:t>
            </a:r>
            <a:r>
              <a:rPr 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rPr>
              <a:t>the Director </a:t>
            </a:r>
            <a:r>
              <a:rPr lang="en-US" sz="2400" dirty="0">
                <a:latin typeface="Arial Unicode MS" panose="020B0604020202020204" pitchFamily="34" charset="-128"/>
                <a:ea typeface="Arial Unicode MS" panose="020B0604020202020204" pitchFamily="34" charset="-128"/>
                <a:cs typeface="Arial Unicode MS" panose="020B0604020202020204" pitchFamily="34" charset="-128"/>
              </a:rPr>
              <a:t>Reclamation and </a:t>
            </a:r>
            <a:r>
              <a:rPr 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rPr>
              <a:t>Probation </a:t>
            </a:r>
            <a:r>
              <a:rPr lang="en-US" sz="2400" dirty="0">
                <a:latin typeface="Arial Unicode MS" panose="020B0604020202020204" pitchFamily="34" charset="-128"/>
                <a:ea typeface="Arial Unicode MS" panose="020B0604020202020204" pitchFamily="34" charset="-128"/>
                <a:cs typeface="Arial Unicode MS" panose="020B0604020202020204" pitchFamily="34" charset="-128"/>
              </a:rPr>
              <a:t>was declared as Head of </a:t>
            </a:r>
            <a:r>
              <a:rPr 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rPr>
              <a:t>the Department</a:t>
            </a:r>
            <a:r>
              <a:rPr lang="en-US" sz="2400" dirty="0">
                <a:latin typeface="Arial Unicode MS" panose="020B0604020202020204" pitchFamily="34" charset="-128"/>
                <a:ea typeface="Arial Unicode MS" panose="020B0604020202020204" pitchFamily="34" charset="-128"/>
                <a:cs typeface="Arial Unicode MS" panose="020B0604020202020204" pitchFamily="34" charset="-128"/>
              </a:rPr>
              <a:t>.</a:t>
            </a:r>
          </a:p>
        </p:txBody>
      </p:sp>
      <p:sp>
        <p:nvSpPr>
          <p:cNvPr id="4" name="Rectangle 3"/>
          <p:cNvSpPr/>
          <p:nvPr/>
        </p:nvSpPr>
        <p:spPr>
          <a:xfrm>
            <a:off x="1999396" y="500493"/>
            <a:ext cx="7252857" cy="1754326"/>
          </a:xfrm>
          <a:prstGeom prst="rect">
            <a:avLst/>
          </a:prstGeom>
        </p:spPr>
        <p:txBody>
          <a:bodyPr wrap="square">
            <a:spAutoFit/>
          </a:bodyPr>
          <a:lstStyle/>
          <a:p>
            <a:pPr algn="ctr"/>
            <a:r>
              <a:rPr lang="en-US" sz="3600" b="1" dirty="0" smtClean="0">
                <a:effectLst>
                  <a:outerShdw blurRad="38100" dist="38100" dir="2700000" algn="tl">
                    <a:srgbClr val="000000">
                      <a:alpha val="43137"/>
                    </a:srgbClr>
                  </a:outerShdw>
                </a:effectLst>
              </a:rPr>
              <a:t>The Directorate of </a:t>
            </a:r>
          </a:p>
          <a:p>
            <a:pPr algn="ctr"/>
            <a:r>
              <a:rPr lang="en-US" sz="3600" b="1" dirty="0" smtClean="0">
                <a:effectLst>
                  <a:outerShdw blurRad="38100" dist="38100" dir="2700000" algn="tl">
                    <a:srgbClr val="000000">
                      <a:alpha val="43137"/>
                    </a:srgbClr>
                  </a:outerShdw>
                </a:effectLst>
              </a:rPr>
              <a:t>Reclamation &amp; Probation </a:t>
            </a:r>
          </a:p>
          <a:p>
            <a:pPr algn="ctr"/>
            <a:r>
              <a:rPr lang="en-US" sz="3600" b="1" dirty="0" smtClean="0">
                <a:effectLst>
                  <a:outerShdw blurRad="38100" dist="38100" dir="2700000" algn="tl">
                    <a:srgbClr val="000000">
                      <a:alpha val="43137"/>
                    </a:srgbClr>
                  </a:outerShdw>
                </a:effectLst>
              </a:rPr>
              <a:t>Khyber Pakhtunkhwa, Peshawar</a:t>
            </a:r>
          </a:p>
        </p:txBody>
      </p:sp>
      <p:pic>
        <p:nvPicPr>
          <p:cNvPr id="6" name="Picture 5" descr="IMG_256"/>
          <p:cNvPicPr/>
          <p:nvPr/>
        </p:nvPicPr>
        <p:blipFill>
          <a:blip r:embed="rId2"/>
          <a:stretch>
            <a:fillRect/>
          </a:stretch>
        </p:blipFill>
        <p:spPr>
          <a:xfrm>
            <a:off x="8814932" y="359758"/>
            <a:ext cx="1938910" cy="1895061"/>
          </a:xfrm>
          <a:prstGeom prst="rect">
            <a:avLst/>
          </a:prstGeom>
          <a:noFill/>
          <a:ln w="9525">
            <a:noFill/>
          </a:ln>
        </p:spPr>
      </p:pic>
      <p:sp>
        <p:nvSpPr>
          <p:cNvPr id="7" name="Footer Placeholder 6"/>
          <p:cNvSpPr>
            <a:spLocks noGrp="1"/>
          </p:cNvSpPr>
          <p:nvPr>
            <p:ph type="ftr" sz="quarter" idx="11"/>
          </p:nvPr>
        </p:nvSpPr>
        <p:spPr>
          <a:xfrm>
            <a:off x="2855118" y="6139316"/>
            <a:ext cx="5541411" cy="365125"/>
          </a:xfrm>
        </p:spPr>
        <p:txBody>
          <a:bodyPr/>
          <a:lstStyle/>
          <a:p>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42813693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8774" y="702616"/>
            <a:ext cx="8879489" cy="1265830"/>
          </a:xfrm>
        </p:spPr>
        <p:txBody>
          <a:bodyPr/>
          <a:lstStyle/>
          <a:p>
            <a:r>
              <a:rPr lang="en-US" sz="3200" dirty="0">
                <a:effectLst>
                  <a:outerShdw blurRad="38100" dist="38100" dir="2700000" algn="tl">
                    <a:srgbClr val="000000">
                      <a:alpha val="43137"/>
                    </a:srgbClr>
                  </a:outerShdw>
                </a:effectLst>
              </a:rPr>
              <a:t>The </a:t>
            </a:r>
            <a:r>
              <a:rPr lang="en-US" sz="3200" dirty="0" smtClean="0">
                <a:effectLst>
                  <a:outerShdw blurRad="38100" dist="38100" dir="2700000" algn="tl">
                    <a:srgbClr val="000000">
                      <a:alpha val="43137"/>
                    </a:srgbClr>
                  </a:outerShdw>
                </a:effectLst>
              </a:rPr>
              <a:t>Directorate 0f Reclamation </a:t>
            </a:r>
            <a:r>
              <a:rPr lang="en-US" sz="3200" b="0" dirty="0">
                <a:effectLst>
                  <a:outerShdw blurRad="38100" dist="38100" dir="2700000" algn="tl">
                    <a:srgbClr val="000000">
                      <a:alpha val="43137"/>
                    </a:srgbClr>
                  </a:outerShdw>
                </a:effectLst>
              </a:rPr>
              <a:t>&amp; Probation </a:t>
            </a:r>
            <a:r>
              <a:rPr lang="en-US" sz="3200" b="0" dirty="0" smtClean="0">
                <a:effectLst>
                  <a:outerShdw blurRad="38100" dist="38100" dir="2700000" algn="tl">
                    <a:srgbClr val="000000">
                      <a:alpha val="43137"/>
                    </a:srgbClr>
                  </a:outerShdw>
                </a:effectLst>
              </a:rPr>
              <a:t>is </a:t>
            </a:r>
            <a:r>
              <a:rPr lang="en-US" sz="3200" b="0" dirty="0">
                <a:effectLst>
                  <a:outerShdw blurRad="38100" dist="38100" dir="2700000" algn="tl">
                    <a:srgbClr val="000000">
                      <a:alpha val="43137"/>
                    </a:srgbClr>
                  </a:outerShdw>
                </a:effectLst>
              </a:rPr>
              <a:t>functioning under the </a:t>
            </a:r>
            <a:r>
              <a:rPr lang="en-US" sz="3200" b="0" dirty="0" smtClean="0">
                <a:effectLst>
                  <a:outerShdw blurRad="38100" dist="38100" dir="2700000" algn="tl">
                    <a:srgbClr val="000000">
                      <a:alpha val="43137"/>
                    </a:srgbClr>
                  </a:outerShdw>
                </a:effectLst>
              </a:rPr>
              <a:t>following </a:t>
            </a:r>
            <a:r>
              <a:rPr lang="en-US" sz="3200" b="0" dirty="0">
                <a:effectLst>
                  <a:outerShdw blurRad="38100" dist="38100" dir="2700000" algn="tl">
                    <a:srgbClr val="000000">
                      <a:alpha val="43137"/>
                    </a:srgbClr>
                  </a:outerShdw>
                </a:effectLst>
              </a:rPr>
              <a:t>main </a:t>
            </a:r>
            <a:r>
              <a:rPr lang="en-US" sz="3200" b="0" dirty="0" smtClean="0">
                <a:effectLst>
                  <a:outerShdw blurRad="38100" dist="38100" dir="2700000" algn="tl">
                    <a:srgbClr val="000000">
                      <a:alpha val="43137"/>
                    </a:srgbClr>
                  </a:outerShdw>
                </a:effectLst>
              </a:rPr>
              <a:t>laws:</a:t>
            </a:r>
            <a:endParaRPr lang="en-US" sz="32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230852" y="1968446"/>
            <a:ext cx="10269982" cy="4043618"/>
          </a:xfrm>
        </p:spPr>
        <p:txBody>
          <a:bodyPr>
            <a:normAutofit fontScale="92500"/>
          </a:bodyPr>
          <a:lstStyle/>
          <a:p>
            <a:endParaRPr lang="en-US" b="1" dirty="0" smtClean="0"/>
          </a:p>
          <a:p>
            <a:pPr>
              <a:buFont typeface="Wingdings" panose="05000000000000000000" pitchFamily="2" charset="2"/>
              <a:buChar char="ü"/>
            </a:pPr>
            <a:r>
              <a:rPr lang="en-US" b="1" dirty="0" smtClean="0"/>
              <a:t>The Khyber Pakhtunkhwa Probation &amp; Parole Act, 2021</a:t>
            </a:r>
          </a:p>
          <a:p>
            <a:pPr>
              <a:buFont typeface="Wingdings" panose="05000000000000000000" pitchFamily="2" charset="2"/>
              <a:buChar char="ü"/>
            </a:pPr>
            <a:r>
              <a:rPr lang="en-US" b="1" dirty="0"/>
              <a:t>The Juvenile Justice System (Amendment) Act, 2022.</a:t>
            </a:r>
          </a:p>
          <a:p>
            <a:pPr>
              <a:buFont typeface="Wingdings" panose="05000000000000000000" pitchFamily="2" charset="2"/>
              <a:buChar char="ü"/>
            </a:pPr>
            <a:r>
              <a:rPr lang="en-US" b="1" dirty="0"/>
              <a:t>The Khyber Pakhtunkhwa Child Protection and Welfare </a:t>
            </a:r>
            <a:r>
              <a:rPr lang="en-US" b="1" dirty="0" smtClean="0"/>
              <a:t> (Amendment) Act 2018</a:t>
            </a:r>
            <a:endParaRPr lang="en-US" b="1" dirty="0"/>
          </a:p>
          <a:p>
            <a:pPr>
              <a:buFont typeface="Wingdings" panose="05000000000000000000" pitchFamily="2" charset="2"/>
              <a:buChar char="q"/>
            </a:pPr>
            <a:r>
              <a:rPr lang="en-US" sz="2200" strike="sngStrike" dirty="0"/>
              <a:t>(The Good Conduct Prisoners Probation Release Act 1926 / Rules 1927)</a:t>
            </a:r>
          </a:p>
          <a:p>
            <a:pPr>
              <a:buFont typeface="Wingdings" panose="05000000000000000000" pitchFamily="2" charset="2"/>
              <a:buChar char="q"/>
            </a:pPr>
            <a:r>
              <a:rPr lang="en-US" sz="2200" strike="sngStrike" dirty="0"/>
              <a:t>(The Pakistan Probation of Offenders Ordinance 1960 / Rules 1961</a:t>
            </a:r>
            <a:r>
              <a:rPr lang="en-US" sz="2600" strike="sngStrike" dirty="0" smtClean="0"/>
              <a:t>)</a:t>
            </a:r>
            <a:endParaRPr lang="en-US" sz="2600" b="1" dirty="0" smtClean="0"/>
          </a:p>
          <a:p>
            <a:pPr>
              <a:buFont typeface="Wingdings" panose="05000000000000000000" pitchFamily="2" charset="2"/>
              <a:buChar char="q"/>
            </a:pPr>
            <a:r>
              <a:rPr lang="en-US" sz="2200" strike="sngStrike" dirty="0" smtClean="0"/>
              <a:t>(The Juvenile </a:t>
            </a:r>
            <a:r>
              <a:rPr lang="en-US" sz="2200" strike="sngStrike" dirty="0"/>
              <a:t>Justice System Act, </a:t>
            </a:r>
            <a:r>
              <a:rPr lang="en-US" sz="2200" strike="sngStrike" dirty="0" smtClean="0"/>
              <a:t>2018)</a:t>
            </a:r>
          </a:p>
          <a:p>
            <a:pPr>
              <a:buFont typeface="Wingdings" panose="05000000000000000000" pitchFamily="2" charset="2"/>
              <a:buChar char="q"/>
            </a:pPr>
            <a:r>
              <a:rPr lang="en-US" sz="2200" strike="sngStrike" dirty="0"/>
              <a:t>The Khyber Pakhtunkhwa Child Protection and Welfare Act 2010</a:t>
            </a:r>
          </a:p>
          <a:p>
            <a:pPr marL="0" indent="0">
              <a:buNone/>
            </a:pPr>
            <a:endParaRPr lang="en-US" sz="2200" strike="sngStrike" dirty="0" smtClean="0"/>
          </a:p>
        </p:txBody>
      </p:sp>
      <p:sp>
        <p:nvSpPr>
          <p:cNvPr id="4" name="Footer Placeholder 3"/>
          <p:cNvSpPr>
            <a:spLocks noGrp="1"/>
          </p:cNvSpPr>
          <p:nvPr>
            <p:ph type="ftr" sz="quarter" idx="11"/>
          </p:nvPr>
        </p:nvSpPr>
        <p:spPr>
          <a:xfrm>
            <a:off x="3310690" y="6012064"/>
            <a:ext cx="5515653" cy="365125"/>
          </a:xfrm>
        </p:spPr>
        <p:txBody>
          <a:bodyPr/>
          <a:lstStyle/>
          <a:p>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3266873661"/>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7546" y="656823"/>
            <a:ext cx="6642259" cy="1107583"/>
          </a:xfrm>
        </p:spPr>
        <p:txBody>
          <a:bodyPr>
            <a:normAutofit/>
          </a:bodyPr>
          <a:lstStyle/>
          <a:p>
            <a:r>
              <a:rPr lang="en-US" sz="2800" b="1" dirty="0" smtClean="0">
                <a:solidFill>
                  <a:srgbClr val="0070C0"/>
                </a:solidFill>
              </a:rPr>
              <a:t>THE KHYBER PAKHTUNKHWA PROBATION AND PAROLE ACT, 2021</a:t>
            </a:r>
            <a:endParaRPr lang="en-US" sz="2800" b="1" dirty="0">
              <a:solidFill>
                <a:srgbClr val="0070C0"/>
              </a:solidFill>
            </a:endParaRPr>
          </a:p>
        </p:txBody>
      </p:sp>
      <p:sp>
        <p:nvSpPr>
          <p:cNvPr id="3" name="Content Placeholder 2"/>
          <p:cNvSpPr>
            <a:spLocks noGrp="1"/>
          </p:cNvSpPr>
          <p:nvPr>
            <p:ph idx="1"/>
          </p:nvPr>
        </p:nvSpPr>
        <p:spPr>
          <a:xfrm>
            <a:off x="1480941" y="1777285"/>
            <a:ext cx="10235467" cy="4031087"/>
          </a:xfrm>
        </p:spPr>
        <p:txBody>
          <a:bodyPr>
            <a:normAutofit fontScale="85000" lnSpcReduction="20000"/>
          </a:bodyPr>
          <a:lstStyle/>
          <a:p>
            <a:pPr marL="0" indent="0" algn="ctr">
              <a:buNone/>
            </a:pPr>
            <a:endParaRPr lang="en-US" dirty="0" smtClean="0">
              <a:effectLst>
                <a:outerShdw blurRad="38100" dist="38100" dir="2700000" algn="tl">
                  <a:srgbClr val="000000">
                    <a:alpha val="43137"/>
                  </a:srgbClr>
                </a:outerShdw>
              </a:effectLst>
            </a:endParaRPr>
          </a:p>
          <a:p>
            <a:pPr marL="0" indent="0" algn="ctr">
              <a:buNone/>
            </a:pPr>
            <a:r>
              <a:rPr lang="en-US" b="1" dirty="0" smtClean="0">
                <a:effectLst>
                  <a:outerShdw blurRad="38100" dist="38100" dir="2700000" algn="tl">
                    <a:srgbClr val="000000">
                      <a:alpha val="43137"/>
                    </a:srgbClr>
                  </a:outerShdw>
                </a:effectLst>
              </a:rPr>
              <a:t>The KP Probation And Parole Act Contains </a:t>
            </a:r>
          </a:p>
          <a:p>
            <a:pPr marL="0" indent="0" algn="ctr">
              <a:buNone/>
            </a:pPr>
            <a:r>
              <a:rPr lang="en-US" b="1" dirty="0" smtClean="0">
                <a:effectLst>
                  <a:outerShdw blurRad="38100" dist="38100" dir="2700000" algn="tl">
                    <a:srgbClr val="000000">
                      <a:alpha val="43137"/>
                    </a:srgbClr>
                  </a:outerShdw>
                </a:effectLst>
              </a:rPr>
              <a:t>Four Chapters And 30 Sections.</a:t>
            </a:r>
          </a:p>
          <a:p>
            <a:pPr marL="0" indent="0" algn="ctr">
              <a:buNone/>
            </a:pPr>
            <a:r>
              <a:rPr lang="en-US" sz="3000" b="1" dirty="0" smtClean="0"/>
              <a:t>CHAPTER –I</a:t>
            </a:r>
          </a:p>
          <a:p>
            <a:pPr marL="0" indent="0" algn="ctr">
              <a:buNone/>
            </a:pPr>
            <a:r>
              <a:rPr lang="en-US" sz="3000" b="1" dirty="0" smtClean="0"/>
              <a:t>PRELIMINARY</a:t>
            </a:r>
          </a:p>
          <a:p>
            <a:pPr marL="514350" indent="-514350">
              <a:buAutoNum type="arabicPeriod"/>
            </a:pPr>
            <a:r>
              <a:rPr lang="en-US" sz="3000" b="1" dirty="0" smtClean="0"/>
              <a:t>Short title</a:t>
            </a:r>
            <a:r>
              <a:rPr lang="en-US" sz="3000" b="1" dirty="0"/>
              <a:t>, extent and commencement</a:t>
            </a:r>
            <a:r>
              <a:rPr lang="en-US" dirty="0" smtClean="0"/>
              <a:t>.---</a:t>
            </a:r>
          </a:p>
          <a:p>
            <a:pPr marL="0" indent="0">
              <a:buNone/>
            </a:pPr>
            <a:r>
              <a:rPr lang="en-US" dirty="0"/>
              <a:t>	</a:t>
            </a:r>
            <a:r>
              <a:rPr lang="en-US" dirty="0" smtClean="0"/>
              <a:t>	</a:t>
            </a:r>
            <a:r>
              <a:rPr lang="en-US" b="1" dirty="0" smtClean="0"/>
              <a:t>(</a:t>
            </a:r>
            <a:r>
              <a:rPr lang="en-US" b="1" dirty="0"/>
              <a:t>1) </a:t>
            </a:r>
            <a:r>
              <a:rPr lang="en-US" dirty="0"/>
              <a:t>This Act may be called </a:t>
            </a:r>
            <a:r>
              <a:rPr lang="en-US" dirty="0" smtClean="0"/>
              <a:t>the Khyber Pakhtunkhwa </a:t>
            </a:r>
            <a:r>
              <a:rPr lang="en-US" dirty="0"/>
              <a:t>Probation and Parole Act, 2021.</a:t>
            </a:r>
          </a:p>
          <a:p>
            <a:pPr marL="0" indent="0">
              <a:buNone/>
            </a:pPr>
            <a:r>
              <a:rPr lang="en-US" dirty="0" smtClean="0"/>
              <a:t>		</a:t>
            </a:r>
            <a:r>
              <a:rPr lang="en-US" b="1" dirty="0" smtClean="0"/>
              <a:t>(2)</a:t>
            </a:r>
            <a:r>
              <a:rPr lang="en-US" dirty="0" smtClean="0"/>
              <a:t>	It shall extend to the whole of Province of Khyber Pakhtunkhwa</a:t>
            </a:r>
          </a:p>
          <a:p>
            <a:pPr marL="0" indent="0">
              <a:buNone/>
            </a:pPr>
            <a:r>
              <a:rPr lang="en-US" dirty="0" smtClean="0"/>
              <a:t>		</a:t>
            </a:r>
            <a:r>
              <a:rPr lang="en-US" b="1" dirty="0" smtClean="0"/>
              <a:t>(3)</a:t>
            </a:r>
            <a:r>
              <a:rPr lang="en-US" dirty="0" smtClean="0"/>
              <a:t>	It shall come into force on such date as Government may notify in the 						official Gazette.</a:t>
            </a:r>
          </a:p>
          <a:p>
            <a:pPr marL="0" indent="0">
              <a:buNone/>
            </a:pPr>
            <a:endParaRPr lang="en-US" b="1" dirty="0"/>
          </a:p>
        </p:txBody>
      </p:sp>
      <p:sp>
        <p:nvSpPr>
          <p:cNvPr id="4" name="Footer Placeholder 3"/>
          <p:cNvSpPr>
            <a:spLocks noGrp="1"/>
          </p:cNvSpPr>
          <p:nvPr>
            <p:ph type="ftr" sz="quarter" idx="11"/>
          </p:nvPr>
        </p:nvSpPr>
        <p:spPr>
          <a:xfrm>
            <a:off x="3615467" y="5821251"/>
            <a:ext cx="5966414" cy="440252"/>
          </a:xfrm>
        </p:spPr>
        <p:txBody>
          <a:bodyPr/>
          <a:lstStyle/>
          <a:p>
            <a:pPr algn="ctr"/>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4748193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9403" y="814589"/>
            <a:ext cx="10264461" cy="5534696"/>
          </a:xfrm>
        </p:spPr>
        <p:txBody>
          <a:bodyPr>
            <a:normAutofit fontScale="90000"/>
          </a:bodyPr>
          <a:lstStyle/>
          <a:p>
            <a:pPr algn="l"/>
            <a:r>
              <a:rPr lang="en-US" sz="2400" b="1" dirty="0" smtClean="0"/>
              <a:t/>
            </a:r>
            <a:br>
              <a:rPr lang="en-US" sz="2400" b="1" dirty="0" smtClean="0"/>
            </a:br>
            <a:r>
              <a:rPr lang="en-US" sz="2400" b="1" dirty="0"/>
              <a:t/>
            </a:r>
            <a:br>
              <a:rPr lang="en-US" sz="2400" b="1" dirty="0"/>
            </a:br>
            <a:r>
              <a:rPr lang="en-US" sz="3600" b="1" dirty="0" smtClean="0"/>
              <a:t>2</a:t>
            </a:r>
            <a:r>
              <a:rPr lang="en-US" sz="3600" b="1" dirty="0"/>
              <a:t>. </a:t>
            </a:r>
            <a:r>
              <a:rPr lang="en-US" sz="3600" b="1" dirty="0" smtClean="0"/>
              <a:t>Definitions</a:t>
            </a:r>
            <a:r>
              <a:rPr lang="en-US" sz="3100" dirty="0" smtClean="0"/>
              <a:t>.--</a:t>
            </a:r>
            <a:r>
              <a:rPr lang="en-US" sz="2400" dirty="0"/>
              <a:t>In this </a:t>
            </a:r>
            <a:r>
              <a:rPr lang="en-US" sz="2400" dirty="0" smtClean="0"/>
              <a:t>Act, unless </a:t>
            </a:r>
            <a:r>
              <a:rPr lang="en-US" sz="2400" dirty="0"/>
              <a:t>there is anything repugnant in the </a:t>
            </a:r>
            <a:r>
              <a:rPr lang="en-US" sz="2400" dirty="0" smtClean="0"/>
              <a:t>subject </a:t>
            </a:r>
            <a:r>
              <a:rPr lang="en-US" sz="2400" dirty="0"/>
              <a:t>or 	</a:t>
            </a:r>
            <a:r>
              <a:rPr lang="en-US" sz="2400" dirty="0" smtClean="0"/>
              <a:t>context,</a:t>
            </a:r>
            <a:br>
              <a:rPr lang="en-US" sz="2400" dirty="0" smtClean="0"/>
            </a:br>
            <a:r>
              <a:rPr lang="en-US" sz="2400" dirty="0" smtClean="0"/>
              <a:t>	</a:t>
            </a:r>
            <a:r>
              <a:rPr lang="en-US" sz="2400" b="1" dirty="0" smtClean="0"/>
              <a:t>(</a:t>
            </a:r>
            <a:r>
              <a:rPr lang="en-US" sz="2400" b="1" dirty="0"/>
              <a:t>a) "Code" </a:t>
            </a:r>
            <a:r>
              <a:rPr lang="en-US" sz="2400" dirty="0"/>
              <a:t>means the Code of Criminal </a:t>
            </a:r>
            <a:r>
              <a:rPr lang="en-US" sz="2400" dirty="0" smtClean="0"/>
              <a:t>Procedure. </a:t>
            </a:r>
            <a:r>
              <a:rPr lang="en-US" sz="2400" dirty="0"/>
              <a:t>1898 (Act V of </a:t>
            </a:r>
            <a:r>
              <a:rPr lang="en-US" sz="2400" dirty="0" smtClean="0"/>
              <a:t>1898):</a:t>
            </a:r>
            <a:r>
              <a:rPr lang="en-US" sz="2400" dirty="0"/>
              <a:t> </a:t>
            </a:r>
            <a:br>
              <a:rPr lang="en-US" sz="2400" dirty="0"/>
            </a:br>
            <a:r>
              <a:rPr lang="en-US" sz="2400" dirty="0" smtClean="0"/>
              <a:t>	</a:t>
            </a:r>
            <a:r>
              <a:rPr lang="en-US" sz="2400" b="1" dirty="0" smtClean="0"/>
              <a:t>(</a:t>
            </a:r>
            <a:r>
              <a:rPr lang="en-US" sz="2400" b="1" dirty="0"/>
              <a:t>b) "community service" </a:t>
            </a:r>
            <a:r>
              <a:rPr lang="en-US" sz="2400" dirty="0" smtClean="0"/>
              <a:t>means </a:t>
            </a:r>
            <a:r>
              <a:rPr lang="en-US" sz="2400" dirty="0"/>
              <a:t>any unpaid work or </a:t>
            </a:r>
            <a:r>
              <a:rPr lang="en-US" sz="2400" dirty="0" smtClean="0"/>
              <a:t>service </a:t>
            </a:r>
            <a:r>
              <a:rPr lang="en-US" sz="2400" dirty="0"/>
              <a:t>for the </a:t>
            </a:r>
            <a:r>
              <a:rPr lang="en-US" sz="2400" dirty="0" smtClean="0"/>
              <a:t>benefit </a:t>
            </a:r>
            <a:r>
              <a:rPr lang="en-US" sz="2400" dirty="0"/>
              <a:t>of</a:t>
            </a:r>
            <a:br>
              <a:rPr lang="en-US" sz="2400" dirty="0"/>
            </a:br>
            <a:r>
              <a:rPr lang="en-US" sz="2400" dirty="0" smtClean="0"/>
              <a:t>	community, </a:t>
            </a:r>
            <a:r>
              <a:rPr lang="en-US" sz="2400" dirty="0"/>
              <a:t>ordered by a Court and carried out by </a:t>
            </a:r>
            <a:r>
              <a:rPr lang="en-US" sz="2400" dirty="0" smtClean="0"/>
              <a:t>a probationer </a:t>
            </a:r>
            <a:r>
              <a:rPr lang="en-US" sz="2400" dirty="0"/>
              <a:t>during a</a:t>
            </a:r>
            <a:br>
              <a:rPr lang="en-US" sz="2400" dirty="0"/>
            </a:br>
            <a:r>
              <a:rPr lang="en-US" sz="2400" dirty="0" smtClean="0"/>
              <a:t>	probation </a:t>
            </a:r>
            <a:r>
              <a:rPr lang="en-US" sz="2400" dirty="0"/>
              <a:t>period</a:t>
            </a:r>
            <a:r>
              <a:rPr lang="en-US" sz="2400" dirty="0" smtClean="0"/>
              <a:t>;</a:t>
            </a:r>
            <a:r>
              <a:rPr lang="en-US" sz="2400" dirty="0"/>
              <a:t> </a:t>
            </a:r>
            <a:br>
              <a:rPr lang="en-US" sz="2400" dirty="0"/>
            </a:br>
            <a:r>
              <a:rPr lang="en-US" sz="2400" dirty="0" smtClean="0"/>
              <a:t>	</a:t>
            </a:r>
            <a:r>
              <a:rPr lang="en-US" sz="2400" b="1" dirty="0" smtClean="0"/>
              <a:t>(</a:t>
            </a:r>
            <a:r>
              <a:rPr lang="en-US" sz="2400" b="1" dirty="0"/>
              <a:t>c) "conditional release order" </a:t>
            </a:r>
            <a:r>
              <a:rPr lang="en-US" sz="2400" dirty="0"/>
              <a:t>means the conditional </a:t>
            </a:r>
            <a:r>
              <a:rPr lang="en-US" sz="2400" dirty="0" smtClean="0"/>
              <a:t>release </a:t>
            </a:r>
            <a:r>
              <a:rPr lang="en-US" sz="2400" dirty="0"/>
              <a:t>order made under</a:t>
            </a:r>
            <a:br>
              <a:rPr lang="en-US" sz="2400" dirty="0"/>
            </a:br>
            <a:r>
              <a:rPr lang="en-US" sz="2400" dirty="0" smtClean="0"/>
              <a:t>	section </a:t>
            </a:r>
            <a:r>
              <a:rPr lang="en-US" sz="2400" dirty="0"/>
              <a:t>19 of this Act</a:t>
            </a:r>
            <a:r>
              <a:rPr lang="en-US" sz="2400" dirty="0" smtClean="0"/>
              <a:t>;</a:t>
            </a:r>
            <a:r>
              <a:rPr lang="en-US" sz="2400" dirty="0"/>
              <a:t> </a:t>
            </a:r>
            <a:br>
              <a:rPr lang="en-US" sz="2400" dirty="0"/>
            </a:br>
            <a:r>
              <a:rPr lang="en-US" sz="2400" dirty="0" smtClean="0"/>
              <a:t>	</a:t>
            </a:r>
            <a:r>
              <a:rPr lang="en-US" sz="2400" b="1" dirty="0" smtClean="0"/>
              <a:t>(</a:t>
            </a:r>
            <a:r>
              <a:rPr lang="en-US" sz="2400" b="1" dirty="0"/>
              <a:t>d) "Court" </a:t>
            </a:r>
            <a:r>
              <a:rPr lang="en-US" sz="2400" dirty="0"/>
              <a:t>means the Court as specified in section 3 of this Act</a:t>
            </a:r>
            <a:r>
              <a:rPr lang="en-US" sz="2400" dirty="0" smtClean="0"/>
              <a:t>:</a:t>
            </a:r>
            <a:r>
              <a:rPr lang="en-US" sz="2400" dirty="0"/>
              <a:t> </a:t>
            </a:r>
            <a:br>
              <a:rPr lang="en-US" sz="2400" dirty="0"/>
            </a:br>
            <a:r>
              <a:rPr lang="en-US" sz="2400" dirty="0" smtClean="0"/>
              <a:t>	</a:t>
            </a:r>
            <a:r>
              <a:rPr lang="en-US" sz="2400" b="1" dirty="0" smtClean="0"/>
              <a:t>(</a:t>
            </a:r>
            <a:r>
              <a:rPr lang="en-US" sz="2400" b="1" dirty="0"/>
              <a:t>e). "Director" </a:t>
            </a:r>
            <a:r>
              <a:rPr lang="en-US" sz="2400" dirty="0"/>
              <a:t>means the Director of the Directorate</a:t>
            </a:r>
            <a:r>
              <a:rPr lang="en-US" sz="2400" dirty="0" smtClean="0"/>
              <a:t>;</a:t>
            </a:r>
            <a:r>
              <a:rPr lang="en-US" sz="2400" dirty="0"/>
              <a:t> </a:t>
            </a:r>
            <a:br>
              <a:rPr lang="en-US" sz="2400" dirty="0"/>
            </a:br>
            <a:r>
              <a:rPr lang="en-US" sz="2400" dirty="0" smtClean="0"/>
              <a:t>	</a:t>
            </a:r>
            <a:r>
              <a:rPr lang="en-US" sz="2400" b="1" dirty="0" smtClean="0"/>
              <a:t>(f) </a:t>
            </a:r>
            <a:r>
              <a:rPr lang="en-US" sz="2400" b="1" dirty="0"/>
              <a:t>Directorate" </a:t>
            </a:r>
            <a:r>
              <a:rPr lang="en-US" sz="2400" dirty="0"/>
              <a:t>means the Directorate of Reclamation and Probation, </a:t>
            </a:r>
            <a:r>
              <a:rPr lang="en-US" sz="2400" dirty="0" smtClean="0"/>
              <a:t>Khyber</a:t>
            </a:r>
            <a:r>
              <a:rPr lang="en-US" sz="2400" dirty="0"/>
              <a:t/>
            </a:r>
            <a:br>
              <a:rPr lang="en-US" sz="2400" dirty="0"/>
            </a:br>
            <a:r>
              <a:rPr lang="en-US" sz="2400" dirty="0" smtClean="0"/>
              <a:t>	Pakhtunkhwa;</a:t>
            </a:r>
            <a:r>
              <a:rPr lang="en-US" sz="2400" dirty="0"/>
              <a:t> </a:t>
            </a:r>
            <a:br>
              <a:rPr lang="en-US" sz="2400" dirty="0"/>
            </a:br>
            <a:r>
              <a:rPr lang="en-US" sz="2400" dirty="0" smtClean="0"/>
              <a:t>	</a:t>
            </a:r>
            <a:r>
              <a:rPr lang="en-US" sz="2400" b="1" dirty="0" smtClean="0"/>
              <a:t>(g) </a:t>
            </a:r>
            <a:r>
              <a:rPr lang="en-US" sz="2400" b="1" dirty="0"/>
              <a:t>entitled victims" </a:t>
            </a:r>
            <a:r>
              <a:rPr lang="en-US" sz="2400" dirty="0"/>
              <a:t>mean persons who are entitled to receive compensation of</a:t>
            </a:r>
            <a:br>
              <a:rPr lang="en-US" sz="2400" dirty="0"/>
            </a:br>
            <a:r>
              <a:rPr lang="en-US" sz="2400" dirty="0" smtClean="0"/>
              <a:t>	Diyat, </a:t>
            </a:r>
            <a:r>
              <a:rPr lang="en-US" sz="2400" dirty="0"/>
              <a:t>Arsh or Daman</a:t>
            </a:r>
            <a:r>
              <a:rPr lang="en-US" sz="2400" dirty="0" smtClean="0"/>
              <a:t>;</a:t>
            </a:r>
            <a:r>
              <a:rPr lang="en-US" sz="2400" dirty="0"/>
              <a:t> </a:t>
            </a:r>
            <a:br>
              <a:rPr lang="en-US" sz="2400" dirty="0"/>
            </a:br>
            <a:r>
              <a:rPr lang="en-US" sz="2400" dirty="0" smtClean="0"/>
              <a:t>	(</a:t>
            </a:r>
            <a:r>
              <a:rPr lang="en-US" sz="2400" b="1" dirty="0"/>
              <a:t>h) Government" </a:t>
            </a:r>
            <a:r>
              <a:rPr lang="en-US" sz="2400" dirty="0"/>
              <a:t>means the Government of Khyber Pakhtunkhwa;</a:t>
            </a:r>
            <a:br>
              <a:rPr lang="en-US" sz="2400" dirty="0"/>
            </a:br>
            <a:r>
              <a:rPr lang="en-US" sz="2400" dirty="0"/>
              <a:t/>
            </a:r>
            <a:br>
              <a:rPr lang="en-US" sz="2400" dirty="0"/>
            </a:br>
            <a:endParaRPr lang="en-US" sz="2400" dirty="0"/>
          </a:p>
        </p:txBody>
      </p:sp>
      <p:sp>
        <p:nvSpPr>
          <p:cNvPr id="3" name="Footer Placeholder 2"/>
          <p:cNvSpPr>
            <a:spLocks noGrp="1"/>
          </p:cNvSpPr>
          <p:nvPr>
            <p:ph type="ftr" sz="quarter" idx="11"/>
          </p:nvPr>
        </p:nvSpPr>
        <p:spPr>
          <a:xfrm>
            <a:off x="3860168" y="6349285"/>
            <a:ext cx="5438380" cy="365125"/>
          </a:xfrm>
        </p:spPr>
        <p:txBody>
          <a:bodyPr/>
          <a:lstStyle/>
          <a:p>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31545482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55521" y="643943"/>
            <a:ext cx="10018713" cy="5847009"/>
          </a:xfrm>
        </p:spPr>
        <p:txBody>
          <a:bodyPr>
            <a:normAutofit/>
          </a:bodyPr>
          <a:lstStyle/>
          <a:p>
            <a:pPr marL="0" indent="0">
              <a:spcBef>
                <a:spcPts val="0"/>
              </a:spcBef>
              <a:spcAft>
                <a:spcPts val="0"/>
              </a:spcAft>
              <a:buNone/>
            </a:pPr>
            <a:r>
              <a:rPr lang="en-US" b="1" dirty="0"/>
              <a:t>(i) "minor violation" </a:t>
            </a:r>
            <a:r>
              <a:rPr lang="en-US" dirty="0" smtClean="0"/>
              <a:t>means </a:t>
            </a:r>
            <a:r>
              <a:rPr lang="en-US" dirty="0"/>
              <a:t>the violation of the conditions of probation order </a:t>
            </a:r>
            <a:r>
              <a:rPr lang="en-US" dirty="0" smtClean="0"/>
              <a:t>	by a </a:t>
            </a:r>
            <a:r>
              <a:rPr lang="en-US" dirty="0"/>
              <a:t>probationer and includes the following</a:t>
            </a:r>
            <a:r>
              <a:rPr lang="en-US" dirty="0" smtClean="0"/>
              <a:t>:</a:t>
            </a:r>
            <a:endParaRPr lang="en-US" dirty="0"/>
          </a:p>
          <a:p>
            <a:pPr marL="0" indent="0">
              <a:spcBef>
                <a:spcPts val="0"/>
              </a:spcBef>
              <a:spcAft>
                <a:spcPts val="0"/>
              </a:spcAft>
              <a:buNone/>
            </a:pPr>
            <a:r>
              <a:rPr lang="en-US" dirty="0" smtClean="0"/>
              <a:t>	(</a:t>
            </a:r>
            <a:r>
              <a:rPr lang="en-US" dirty="0"/>
              <a:t>i) </a:t>
            </a:r>
            <a:r>
              <a:rPr lang="en-US" dirty="0" smtClean="0"/>
              <a:t>	failure </a:t>
            </a:r>
            <a:r>
              <a:rPr lang="en-US" dirty="0"/>
              <a:t>to observe the directions of the probation </a:t>
            </a:r>
            <a:r>
              <a:rPr lang="en-US" dirty="0" smtClean="0"/>
              <a:t>officer</a:t>
            </a:r>
            <a:endParaRPr lang="en-US" dirty="0"/>
          </a:p>
          <a:p>
            <a:pPr marL="0" indent="0">
              <a:spcBef>
                <a:spcPts val="0"/>
              </a:spcBef>
              <a:spcAft>
                <a:spcPts val="0"/>
              </a:spcAft>
              <a:buNone/>
            </a:pPr>
            <a:r>
              <a:rPr lang="en-US" dirty="0" smtClean="0"/>
              <a:t>	(</a:t>
            </a:r>
            <a:r>
              <a:rPr lang="en-US" dirty="0"/>
              <a:t>ii) </a:t>
            </a:r>
            <a:r>
              <a:rPr lang="en-US" dirty="0" smtClean="0"/>
              <a:t>	failure </a:t>
            </a:r>
            <a:r>
              <a:rPr lang="en-US" dirty="0"/>
              <a:t>to inform the probation </a:t>
            </a:r>
            <a:r>
              <a:rPr lang="en-US" dirty="0" smtClean="0"/>
              <a:t>officer </a:t>
            </a:r>
            <a:r>
              <a:rPr lang="en-US" dirty="0"/>
              <a:t>about change in </a:t>
            </a:r>
            <a:r>
              <a:rPr lang="en-US" dirty="0" smtClean="0"/>
              <a:t>residence</a:t>
            </a:r>
            <a:endParaRPr lang="en-US" dirty="0"/>
          </a:p>
          <a:p>
            <a:pPr marL="0" indent="0">
              <a:spcBef>
                <a:spcPts val="0"/>
              </a:spcBef>
              <a:spcAft>
                <a:spcPts val="0"/>
              </a:spcAft>
              <a:buNone/>
            </a:pPr>
            <a:r>
              <a:rPr lang="en-US" dirty="0" smtClean="0"/>
              <a:t>	(</a:t>
            </a:r>
            <a:r>
              <a:rPr lang="en-US" dirty="0"/>
              <a:t>ii) </a:t>
            </a:r>
            <a:r>
              <a:rPr lang="en-US" dirty="0" smtClean="0"/>
              <a:t>	leaving </a:t>
            </a:r>
            <a:r>
              <a:rPr lang="en-US" dirty="0"/>
              <a:t>the district without permission</a:t>
            </a:r>
            <a:r>
              <a:rPr lang="en-US" dirty="0" smtClean="0"/>
              <a:t>;</a:t>
            </a:r>
            <a:endParaRPr lang="en-US" dirty="0"/>
          </a:p>
          <a:p>
            <a:pPr marL="0" indent="0">
              <a:spcBef>
                <a:spcPts val="0"/>
              </a:spcBef>
              <a:spcAft>
                <a:spcPts val="0"/>
              </a:spcAft>
              <a:buNone/>
            </a:pPr>
            <a:r>
              <a:rPr lang="en-US" dirty="0" smtClean="0"/>
              <a:t>	(iv) 	taking </a:t>
            </a:r>
            <a:r>
              <a:rPr lang="en-US" dirty="0"/>
              <a:t>intoxicants; </a:t>
            </a:r>
            <a:r>
              <a:rPr lang="en-US" dirty="0" smtClean="0"/>
              <a:t>and</a:t>
            </a:r>
            <a:endParaRPr lang="en-US" dirty="0"/>
          </a:p>
          <a:p>
            <a:pPr marL="0" indent="0">
              <a:spcBef>
                <a:spcPts val="0"/>
              </a:spcBef>
              <a:spcAft>
                <a:spcPts val="0"/>
              </a:spcAft>
              <a:buNone/>
            </a:pPr>
            <a:r>
              <a:rPr lang="en-US" dirty="0" smtClean="0"/>
              <a:t>	(</a:t>
            </a:r>
            <a:r>
              <a:rPr lang="en-US" dirty="0"/>
              <a:t>v) </a:t>
            </a:r>
            <a:r>
              <a:rPr lang="en-US" dirty="0" smtClean="0"/>
              <a:t>	associating </a:t>
            </a:r>
            <a:r>
              <a:rPr lang="en-US" dirty="0"/>
              <a:t>with persons of bad </a:t>
            </a:r>
            <a:r>
              <a:rPr lang="en-US" dirty="0" smtClean="0"/>
              <a:t>character </a:t>
            </a:r>
            <a:r>
              <a:rPr lang="en-US" dirty="0"/>
              <a:t>or leading a dissolute </a:t>
            </a:r>
            <a:r>
              <a:rPr lang="en-US" dirty="0" smtClean="0"/>
              <a:t>life:</a:t>
            </a:r>
            <a:endParaRPr lang="en-US" dirty="0"/>
          </a:p>
          <a:p>
            <a:pPr marL="0" indent="0">
              <a:spcBef>
                <a:spcPts val="0"/>
              </a:spcBef>
              <a:spcAft>
                <a:spcPts val="0"/>
              </a:spcAft>
              <a:buNone/>
            </a:pPr>
            <a:r>
              <a:rPr lang="en-US" b="1" dirty="0"/>
              <a:t>G) "parole" </a:t>
            </a:r>
            <a:r>
              <a:rPr lang="en-US" dirty="0" smtClean="0"/>
              <a:t>means </a:t>
            </a:r>
            <a:r>
              <a:rPr lang="en-US" dirty="0"/>
              <a:t>a convicted prisoner's conditional release from prison by </a:t>
            </a:r>
            <a:r>
              <a:rPr lang="en-US" dirty="0" smtClean="0"/>
              <a:t>	the parole </a:t>
            </a:r>
            <a:r>
              <a:rPr lang="en-US" dirty="0"/>
              <a:t>committee</a:t>
            </a:r>
            <a:r>
              <a:rPr lang="en-US" dirty="0" smtClean="0"/>
              <a:t>;</a:t>
            </a:r>
          </a:p>
          <a:p>
            <a:pPr marL="0" indent="0">
              <a:spcBef>
                <a:spcPts val="0"/>
              </a:spcBef>
              <a:spcAft>
                <a:spcPts val="0"/>
              </a:spcAft>
              <a:buNone/>
            </a:pPr>
            <a:r>
              <a:rPr lang="en-US" b="1" dirty="0"/>
              <a:t>(k) "parole committee" </a:t>
            </a:r>
            <a:r>
              <a:rPr lang="en-US" dirty="0"/>
              <a:t>means a parole </a:t>
            </a:r>
            <a:r>
              <a:rPr lang="en-US" dirty="0" smtClean="0"/>
              <a:t>committee </a:t>
            </a:r>
            <a:r>
              <a:rPr lang="en-US" dirty="0"/>
              <a:t>established under section </a:t>
            </a:r>
            <a:r>
              <a:rPr lang="en-US" dirty="0" smtClean="0"/>
              <a:t>	14 of </a:t>
            </a:r>
            <a:r>
              <a:rPr lang="en-US" dirty="0"/>
              <a:t>this Act</a:t>
            </a:r>
            <a:r>
              <a:rPr lang="en-US" dirty="0" smtClean="0"/>
              <a:t>:</a:t>
            </a:r>
          </a:p>
          <a:p>
            <a:pPr marL="0" indent="0">
              <a:spcBef>
                <a:spcPts val="0"/>
              </a:spcBef>
              <a:spcAft>
                <a:spcPts val="0"/>
              </a:spcAft>
              <a:buNone/>
            </a:pPr>
            <a:r>
              <a:rPr lang="en-US" b="1" dirty="0" smtClean="0"/>
              <a:t>(l) </a:t>
            </a:r>
            <a:r>
              <a:rPr lang="en-US" b="1" dirty="0"/>
              <a:t>"parolee" </a:t>
            </a:r>
            <a:r>
              <a:rPr lang="en-US" dirty="0"/>
              <a:t>means a prisoner, released on parole, under this </a:t>
            </a:r>
            <a:r>
              <a:rPr lang="en-US" dirty="0" smtClean="0"/>
              <a:t>Act</a:t>
            </a:r>
          </a:p>
          <a:p>
            <a:pPr marL="0" indent="0">
              <a:spcBef>
                <a:spcPts val="0"/>
              </a:spcBef>
              <a:spcAft>
                <a:spcPts val="0"/>
              </a:spcAft>
              <a:buNone/>
            </a:pPr>
            <a:r>
              <a:rPr lang="en-US" b="1" dirty="0"/>
              <a:t>(m) "prescribed</a:t>
            </a:r>
            <a:r>
              <a:rPr lang="en-US" dirty="0"/>
              <a:t>" means prescribed by rules; </a:t>
            </a:r>
          </a:p>
        </p:txBody>
      </p:sp>
      <p:sp>
        <p:nvSpPr>
          <p:cNvPr id="2" name="Footer Placeholder 1"/>
          <p:cNvSpPr>
            <a:spLocks noGrp="1"/>
          </p:cNvSpPr>
          <p:nvPr>
            <p:ph type="ftr" sz="quarter" idx="11"/>
          </p:nvPr>
        </p:nvSpPr>
        <p:spPr>
          <a:xfrm>
            <a:off x="3587732" y="6125827"/>
            <a:ext cx="5554290" cy="365125"/>
          </a:xfrm>
        </p:spPr>
        <p:txBody>
          <a:bodyPr/>
          <a:lstStyle/>
          <a:p>
            <a:pPr algn="ctr"/>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20821814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67645" y="412124"/>
            <a:ext cx="9501369" cy="6091707"/>
          </a:xfrm>
          <a:noFill/>
          <a:ln>
            <a:noFill/>
          </a:ln>
        </p:spPr>
        <p:txBody>
          <a:bodyPr>
            <a:normAutofit fontScale="92500" lnSpcReduction="20000"/>
          </a:bodyPr>
          <a:lstStyle/>
          <a:p>
            <a:pPr marL="0" indent="0">
              <a:buNone/>
            </a:pPr>
            <a:r>
              <a:rPr lang="en-US" b="1" dirty="0" smtClean="0"/>
              <a:t>(</a:t>
            </a:r>
            <a:r>
              <a:rPr lang="en-US" b="1" dirty="0"/>
              <a:t>n) pre-sentencing </a:t>
            </a:r>
            <a:r>
              <a:rPr lang="en-US" b="1" dirty="0" smtClean="0"/>
              <a:t>report“</a:t>
            </a:r>
          </a:p>
          <a:p>
            <a:pPr marL="0" indent="0">
              <a:buNone/>
            </a:pPr>
            <a:r>
              <a:rPr lang="en-US" dirty="0" smtClean="0"/>
              <a:t>	means </a:t>
            </a:r>
            <a:r>
              <a:rPr lang="en-US" dirty="0"/>
              <a:t>the report </a:t>
            </a:r>
            <a:r>
              <a:rPr lang="en-US" dirty="0" smtClean="0"/>
              <a:t>prepared </a:t>
            </a:r>
            <a:r>
              <a:rPr lang="en-US" dirty="0"/>
              <a:t>under section 21 of </a:t>
            </a:r>
            <a:r>
              <a:rPr lang="en-US" dirty="0" smtClean="0"/>
              <a:t>this Act:</a:t>
            </a:r>
            <a:r>
              <a:rPr lang="en-US" dirty="0"/>
              <a:t> </a:t>
            </a:r>
          </a:p>
          <a:p>
            <a:pPr marL="0" indent="0">
              <a:buNone/>
            </a:pPr>
            <a:r>
              <a:rPr lang="en-US" b="1" dirty="0"/>
              <a:t>(o) </a:t>
            </a:r>
            <a:r>
              <a:rPr lang="en-US" b="1" dirty="0" smtClean="0"/>
              <a:t>“probationer” </a:t>
            </a:r>
            <a:r>
              <a:rPr lang="en-US" dirty="0"/>
              <a:t>means a convict, who has </a:t>
            </a:r>
            <a:r>
              <a:rPr lang="en-US" dirty="0" smtClean="0"/>
              <a:t>been </a:t>
            </a:r>
            <a:r>
              <a:rPr lang="en-US" dirty="0"/>
              <a:t>placed on </a:t>
            </a:r>
            <a:r>
              <a:rPr lang="en-US" dirty="0" smtClean="0"/>
              <a:t>probation;</a:t>
            </a:r>
            <a:endParaRPr lang="en-US" dirty="0"/>
          </a:p>
          <a:p>
            <a:pPr marL="0" indent="0">
              <a:lnSpc>
                <a:spcPct val="120000"/>
              </a:lnSpc>
              <a:buNone/>
            </a:pPr>
            <a:r>
              <a:rPr lang="en-US" sz="2600" b="1" dirty="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a:t>
            </a:r>
            <a:r>
              <a:rPr lang="en-US" sz="2600" b="1" dirty="0" smtClean="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p)	probation</a:t>
            </a:r>
            <a:r>
              <a:rPr lang="en-US" sz="2600" b="1" dirty="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 means an </a:t>
            </a:r>
            <a:r>
              <a:rPr lang="en-US" sz="2600" b="1" dirty="0" smtClean="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opportunity, given to a convict </a:t>
            </a:r>
            <a:r>
              <a:rPr lang="en-US" sz="2600" b="1" dirty="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by </a:t>
            </a:r>
            <a:r>
              <a:rPr lang="en-US" sz="2600" b="1" dirty="0" smtClean="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	the Court, subject to such </a:t>
            </a:r>
            <a:r>
              <a:rPr lang="en-US" sz="2600" b="1" dirty="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conditions as provided </a:t>
            </a:r>
            <a:r>
              <a:rPr lang="en-US" sz="2600" b="1" dirty="0" smtClean="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	under this 	Act, before </a:t>
            </a:r>
            <a:r>
              <a:rPr lang="en-US" sz="2600" b="1" dirty="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passing </a:t>
            </a:r>
            <a:r>
              <a:rPr lang="en-US" sz="2600" b="1" dirty="0" smtClean="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	the sentence for</a:t>
            </a:r>
            <a:r>
              <a:rPr lang="en-US" sz="2600" b="1" dirty="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 </a:t>
            </a:r>
            <a:r>
              <a:rPr lang="en-US" sz="2600" b="1" dirty="0" smtClean="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the 	purpose </a:t>
            </a:r>
            <a:r>
              <a:rPr lang="en-US" sz="2600" b="1" dirty="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of </a:t>
            </a:r>
            <a:r>
              <a:rPr lang="en-US" sz="2600" b="1" dirty="0" smtClean="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	reformation </a:t>
            </a:r>
            <a:r>
              <a:rPr lang="en-US" sz="2600" b="1" dirty="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and </a:t>
            </a:r>
            <a:r>
              <a:rPr lang="en-US" sz="2600" b="1" dirty="0" smtClean="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re-integration </a:t>
            </a:r>
            <a:r>
              <a:rPr lang="en-US" sz="2600" b="1" dirty="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of </a:t>
            </a:r>
            <a:r>
              <a:rPr lang="en-US" sz="2600" b="1" dirty="0" smtClean="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	such 	convict </a:t>
            </a:r>
            <a:r>
              <a:rPr lang="en-US" sz="2600" b="1" dirty="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in order </a:t>
            </a:r>
            <a:r>
              <a:rPr lang="en-US" sz="2600" b="1" dirty="0" smtClean="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	to 	enable </a:t>
            </a:r>
            <a:r>
              <a:rPr lang="en-US" sz="2600" b="1" dirty="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him an earning </a:t>
            </a:r>
            <a:r>
              <a:rPr lang="en-US" sz="2600" b="1" dirty="0" smtClean="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member </a:t>
            </a:r>
            <a:r>
              <a:rPr lang="en-US" sz="2600" b="1" dirty="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of </a:t>
            </a:r>
            <a:r>
              <a:rPr lang="en-US" sz="2600" b="1" dirty="0" smtClean="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rPr>
              <a:t>	the society and law abiding citizen;</a:t>
            </a:r>
            <a:endParaRPr lang="en-US" sz="2600" b="1" dirty="0">
              <a:solidFill>
                <a:srgbClr val="00B050"/>
              </a:solidFill>
              <a:latin typeface="Bookman Old Style" panose="02050604050505020204" pitchFamily="18" charset="0"/>
              <a:ea typeface="Arial Unicode MS" panose="020B0604020202020204" pitchFamily="34" charset="-128"/>
              <a:cs typeface="Arial Unicode MS" panose="020B0604020202020204" pitchFamily="34" charset="-128"/>
            </a:endParaRPr>
          </a:p>
          <a:p>
            <a:pPr marL="0" indent="0">
              <a:buNone/>
            </a:pPr>
            <a:r>
              <a:rPr lang="en-US" b="1" dirty="0"/>
              <a:t>(q) </a:t>
            </a:r>
            <a:r>
              <a:rPr lang="en-US" b="1" dirty="0" smtClean="0"/>
              <a:t>“probation </a:t>
            </a:r>
            <a:r>
              <a:rPr lang="en-US" b="1" dirty="0"/>
              <a:t>officer" </a:t>
            </a:r>
            <a:r>
              <a:rPr lang="en-US" dirty="0"/>
              <a:t>means an officer of the Reclamation and Probation,</a:t>
            </a:r>
          </a:p>
          <a:p>
            <a:pPr marL="0" indent="0">
              <a:buNone/>
            </a:pPr>
            <a:r>
              <a:rPr lang="en-US" dirty="0" smtClean="0"/>
              <a:t>	Khyber </a:t>
            </a:r>
            <a:r>
              <a:rPr lang="en-US" dirty="0"/>
              <a:t>Pakhtunkhwa</a:t>
            </a:r>
            <a:r>
              <a:rPr lang="en-US" dirty="0" smtClean="0"/>
              <a:t>:</a:t>
            </a:r>
            <a:endParaRPr lang="en-US" dirty="0"/>
          </a:p>
          <a:p>
            <a:pPr marL="0" indent="0">
              <a:buNone/>
            </a:pPr>
            <a:r>
              <a:rPr lang="en-US" b="1" dirty="0"/>
              <a:t>(r) probation order" </a:t>
            </a:r>
            <a:r>
              <a:rPr lang="en-US" dirty="0"/>
              <a:t>means a probation order </a:t>
            </a:r>
            <a:r>
              <a:rPr lang="en-US" dirty="0" smtClean="0"/>
              <a:t>issued </a:t>
            </a:r>
            <a:r>
              <a:rPr lang="en-US" dirty="0"/>
              <a:t>under section 6 of this Act</a:t>
            </a:r>
            <a:r>
              <a:rPr lang="en-US" dirty="0" smtClean="0"/>
              <a:t>;</a:t>
            </a:r>
            <a:r>
              <a:rPr lang="en-US" dirty="0"/>
              <a:t> </a:t>
            </a:r>
          </a:p>
          <a:p>
            <a:pPr marL="0" indent="0">
              <a:buNone/>
            </a:pPr>
            <a:r>
              <a:rPr lang="en-US" b="1" dirty="0"/>
              <a:t>(s) "rules" </a:t>
            </a:r>
            <a:r>
              <a:rPr lang="en-US" dirty="0" smtClean="0"/>
              <a:t>mean </a:t>
            </a:r>
            <a:r>
              <a:rPr lang="en-US" dirty="0"/>
              <a:t>the rules made under </a:t>
            </a:r>
            <a:r>
              <a:rPr lang="en-US" dirty="0" smtClean="0"/>
              <a:t> section 28 of this </a:t>
            </a:r>
            <a:r>
              <a:rPr lang="en-US" dirty="0"/>
              <a:t>Act; </a:t>
            </a:r>
            <a:r>
              <a:rPr lang="en-US" dirty="0" smtClean="0"/>
              <a:t>and</a:t>
            </a:r>
            <a:endParaRPr lang="en-US" dirty="0"/>
          </a:p>
          <a:p>
            <a:pPr marL="0" indent="0">
              <a:buNone/>
            </a:pPr>
            <a:r>
              <a:rPr lang="en-US" b="1" dirty="0" smtClean="0"/>
              <a:t>(t) </a:t>
            </a:r>
            <a:r>
              <a:rPr lang="en-US" b="1" dirty="0"/>
              <a:t>"Supervision report" </a:t>
            </a:r>
            <a:r>
              <a:rPr lang="en-US" dirty="0"/>
              <a:t>means the report prepared under section 22 of this Act.</a:t>
            </a:r>
          </a:p>
          <a:p>
            <a:pPr marL="0" indent="0">
              <a:buNone/>
            </a:pPr>
            <a:endParaRPr lang="en-US" dirty="0"/>
          </a:p>
        </p:txBody>
      </p:sp>
      <p:sp>
        <p:nvSpPr>
          <p:cNvPr id="2" name="Footer Placeholder 1"/>
          <p:cNvSpPr>
            <a:spLocks noGrp="1"/>
          </p:cNvSpPr>
          <p:nvPr>
            <p:ph type="ftr" sz="quarter" idx="11"/>
          </p:nvPr>
        </p:nvSpPr>
        <p:spPr>
          <a:xfrm>
            <a:off x="3779820" y="6138706"/>
            <a:ext cx="5477017" cy="365125"/>
          </a:xfrm>
        </p:spPr>
        <p:txBody>
          <a:bodyPr/>
          <a:lstStyle/>
          <a:p>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4128502223"/>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7613" y="685801"/>
            <a:ext cx="6552106" cy="911180"/>
          </a:xfrm>
        </p:spPr>
        <p:txBody>
          <a:bodyPr>
            <a:normAutofit fontScale="90000"/>
          </a:bodyPr>
          <a:lstStyle/>
          <a:p>
            <a:r>
              <a:rPr lang="en-US" sz="3100" b="1" dirty="0"/>
              <a:t>CHAPTER-II</a:t>
            </a:r>
            <a:r>
              <a:rPr lang="en-US" sz="2400" b="1" dirty="0"/>
              <a:t/>
            </a:r>
            <a:br>
              <a:rPr lang="en-US" sz="2400" b="1" dirty="0"/>
            </a:br>
            <a:r>
              <a:rPr lang="en-US" sz="2800" b="1" dirty="0" smtClean="0"/>
              <a:t>JURISDICTION AND POWERS OF THE COURT</a:t>
            </a:r>
            <a:endParaRPr lang="en-US" sz="2800" dirty="0"/>
          </a:p>
        </p:txBody>
      </p:sp>
      <p:sp>
        <p:nvSpPr>
          <p:cNvPr id="3" name="Content Placeholder 2"/>
          <p:cNvSpPr>
            <a:spLocks noGrp="1"/>
          </p:cNvSpPr>
          <p:nvPr>
            <p:ph idx="1"/>
          </p:nvPr>
        </p:nvSpPr>
        <p:spPr>
          <a:xfrm>
            <a:off x="1484310" y="1596981"/>
            <a:ext cx="10018713" cy="5022760"/>
          </a:xfrm>
        </p:spPr>
        <p:txBody>
          <a:bodyPr>
            <a:normAutofit fontScale="85000" lnSpcReduction="20000"/>
          </a:bodyPr>
          <a:lstStyle/>
          <a:p>
            <a:pPr marL="0" indent="0">
              <a:buNone/>
            </a:pPr>
            <a:r>
              <a:rPr lang="en-US" sz="3300" b="1" dirty="0" smtClean="0"/>
              <a:t>3</a:t>
            </a:r>
            <a:r>
              <a:rPr lang="en-US" sz="3300" b="1" dirty="0"/>
              <a:t>. Jurisdiction of the Courts.- </a:t>
            </a:r>
            <a:r>
              <a:rPr lang="en-US" sz="2800" dirty="0"/>
              <a:t>Where an accused is found guilty of an offence under any law, all competent and established Courts, including the High Court, or to be established from time to time, shall have jurisdiction under this Act to pass a sentence of probation in a manner as specified under this Act or the rules made thereunder</a:t>
            </a:r>
            <a:r>
              <a:rPr lang="en-US" sz="2800" dirty="0" smtClean="0"/>
              <a:t>.</a:t>
            </a:r>
          </a:p>
          <a:p>
            <a:pPr marL="0" indent="0">
              <a:buNone/>
            </a:pPr>
            <a:r>
              <a:rPr lang="en-US" dirty="0"/>
              <a:t/>
            </a:r>
            <a:br>
              <a:rPr lang="en-US" dirty="0"/>
            </a:br>
            <a:r>
              <a:rPr lang="en-US" sz="3300" b="1" dirty="0"/>
              <a:t>4. Types of probation.-</a:t>
            </a:r>
            <a:r>
              <a:rPr lang="en-US" sz="2700" dirty="0"/>
              <a:t>The Court may sentence a convict:-</a:t>
            </a:r>
            <a:br>
              <a:rPr lang="en-US" sz="2700" dirty="0"/>
            </a:br>
            <a:r>
              <a:rPr lang="en-US" sz="2700" dirty="0"/>
              <a:t>	</a:t>
            </a:r>
            <a:r>
              <a:rPr lang="en-US" sz="2700" b="1" dirty="0"/>
              <a:t>(a) </a:t>
            </a:r>
            <a:r>
              <a:rPr lang="en-US" sz="2700" dirty="0"/>
              <a:t>	by keeping him under the supervision of a probation officer, subject to 	</a:t>
            </a:r>
            <a:r>
              <a:rPr lang="en-US" sz="2700" dirty="0" smtClean="0"/>
              <a:t>		the </a:t>
            </a:r>
            <a:r>
              <a:rPr lang="en-US" sz="2700" dirty="0"/>
              <a:t>conditions provided in section 6, for the purposes of his rehabilitation 	</a:t>
            </a:r>
            <a:r>
              <a:rPr lang="en-US" sz="2700" dirty="0" smtClean="0"/>
              <a:t>	and </a:t>
            </a:r>
            <a:r>
              <a:rPr lang="en-US" sz="2700" dirty="0"/>
              <a:t>reformation:</a:t>
            </a:r>
            <a:br>
              <a:rPr lang="en-US" sz="2700" dirty="0"/>
            </a:br>
            <a:r>
              <a:rPr lang="en-US" sz="2700" dirty="0"/>
              <a:t/>
            </a:r>
            <a:br>
              <a:rPr lang="en-US" sz="2700" dirty="0"/>
            </a:br>
            <a:r>
              <a:rPr lang="en-US" sz="2700" dirty="0"/>
              <a:t>	</a:t>
            </a:r>
            <a:r>
              <a:rPr lang="en-US" sz="2700" b="1" dirty="0"/>
              <a:t>(</a:t>
            </a:r>
            <a:r>
              <a:rPr lang="en-US" sz="2700" b="1" dirty="0" smtClean="0"/>
              <a:t>b)	</a:t>
            </a:r>
            <a:r>
              <a:rPr lang="en-US" sz="2700" dirty="0" smtClean="0"/>
              <a:t>by </a:t>
            </a:r>
            <a:r>
              <a:rPr lang="en-US" sz="2700" dirty="0"/>
              <a:t>performing community service, without any compensation: </a:t>
            </a:r>
            <a:r>
              <a:rPr lang="en-US" sz="2700" dirty="0" smtClean="0"/>
              <a:t>provided </a:t>
            </a:r>
            <a:r>
              <a:rPr lang="en-US" sz="2700" dirty="0"/>
              <a:t>	</a:t>
            </a:r>
            <a:r>
              <a:rPr lang="en-US" sz="2700" dirty="0" smtClean="0"/>
              <a:t>		that </a:t>
            </a:r>
            <a:r>
              <a:rPr lang="en-US" sz="2700" dirty="0"/>
              <a:t>the nature of community service be </a:t>
            </a:r>
            <a:r>
              <a:rPr lang="en-US" sz="2700" dirty="0" smtClean="0"/>
              <a:t>determined </a:t>
            </a:r>
            <a:r>
              <a:rPr lang="en-US" sz="2700" dirty="0"/>
              <a:t>by the </a:t>
            </a:r>
            <a:r>
              <a:rPr lang="en-US" sz="2700" dirty="0" smtClean="0"/>
              <a:t>probation </a:t>
            </a:r>
            <a:r>
              <a:rPr lang="en-US" sz="2700" dirty="0"/>
              <a:t>	</a:t>
            </a:r>
            <a:r>
              <a:rPr lang="en-US" sz="2700" dirty="0" smtClean="0"/>
              <a:t>		officer</a:t>
            </a:r>
            <a:r>
              <a:rPr lang="en-US" sz="2700" dirty="0"/>
              <a:t>, subject to conditions as specified under section 7 of </a:t>
            </a:r>
            <a:r>
              <a:rPr lang="en-US" sz="2700" dirty="0" smtClean="0"/>
              <a:t>this Act </a:t>
            </a:r>
            <a:r>
              <a:rPr lang="en-US" sz="2700" dirty="0"/>
              <a:t>and </a:t>
            </a:r>
            <a:r>
              <a:rPr lang="en-US" sz="2700" dirty="0" smtClean="0"/>
              <a:t>			rules made </a:t>
            </a:r>
            <a:r>
              <a:rPr lang="en-US" sz="2700" dirty="0"/>
              <a:t>thereunder: and</a:t>
            </a:r>
            <a:r>
              <a:rPr lang="en-US" dirty="0"/>
              <a:t/>
            </a:r>
            <a:br>
              <a:rPr lang="en-US" dirty="0"/>
            </a:br>
            <a:endParaRPr lang="en-US" dirty="0"/>
          </a:p>
        </p:txBody>
      </p:sp>
      <p:sp>
        <p:nvSpPr>
          <p:cNvPr id="4" name="Footer Placeholder 3"/>
          <p:cNvSpPr>
            <a:spLocks noGrp="1"/>
          </p:cNvSpPr>
          <p:nvPr>
            <p:ph type="ftr" sz="quarter" idx="11"/>
          </p:nvPr>
        </p:nvSpPr>
        <p:spPr>
          <a:xfrm>
            <a:off x="3686072" y="6308502"/>
            <a:ext cx="5615188" cy="311239"/>
          </a:xfrm>
        </p:spPr>
        <p:txBody>
          <a:bodyPr/>
          <a:lstStyle/>
          <a:p>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19549463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1526" y="244698"/>
            <a:ext cx="9893162" cy="6218126"/>
          </a:xfrm>
        </p:spPr>
        <p:txBody>
          <a:bodyPr>
            <a:normAutofit lnSpcReduction="10000"/>
          </a:bodyPr>
          <a:lstStyle/>
          <a:p>
            <a:pPr marL="0" indent="0" algn="just">
              <a:buNone/>
            </a:pPr>
            <a:r>
              <a:rPr lang="en-US" b="1" dirty="0"/>
              <a:t>(c) </a:t>
            </a:r>
            <a:r>
              <a:rPr lang="en-US" dirty="0"/>
              <a:t>in any case in which a person is c</a:t>
            </a:r>
            <a:r>
              <a:rPr lang="en-US" dirty="0" smtClean="0"/>
              <a:t>onvicted </a:t>
            </a:r>
            <a:r>
              <a:rPr lang="en-US" dirty="0"/>
              <a:t>of any offence carrying a </a:t>
            </a:r>
            <a:r>
              <a:rPr lang="en-US" dirty="0" smtClean="0"/>
              <a:t>	maximum punishment </a:t>
            </a:r>
            <a:r>
              <a:rPr lang="en-US" dirty="0"/>
              <a:t>of two </a:t>
            </a:r>
            <a:r>
              <a:rPr lang="en-US" dirty="0" smtClean="0"/>
              <a:t>years, </a:t>
            </a:r>
            <a:r>
              <a:rPr lang="en-US" dirty="0"/>
              <a:t>the Court, before which he is so </a:t>
            </a:r>
            <a:r>
              <a:rPr lang="en-US" dirty="0" smtClean="0"/>
              <a:t>	convicted</a:t>
            </a:r>
            <a:r>
              <a:rPr lang="en-US" dirty="0"/>
              <a:t>, may, </a:t>
            </a:r>
            <a:r>
              <a:rPr lang="en-US" dirty="0" smtClean="0"/>
              <a:t>if it thinks fit</a:t>
            </a:r>
            <a:r>
              <a:rPr lang="en-US" dirty="0"/>
              <a:t>. having regard to the age, character, </a:t>
            </a:r>
            <a:r>
              <a:rPr lang="en-US" dirty="0" smtClean="0"/>
              <a:t>	antecedents </a:t>
            </a:r>
            <a:r>
              <a:rPr lang="en-US" dirty="0"/>
              <a:t>or physical or mental </a:t>
            </a:r>
            <a:r>
              <a:rPr lang="en-US" dirty="0" smtClean="0"/>
              <a:t>condition of </a:t>
            </a:r>
            <a:r>
              <a:rPr lang="en-US" dirty="0"/>
              <a:t>the convict and to the </a:t>
            </a:r>
            <a:r>
              <a:rPr lang="en-US" dirty="0" smtClean="0"/>
              <a:t>	trivial </a:t>
            </a:r>
            <a:r>
              <a:rPr lang="en-US" dirty="0"/>
              <a:t>nature of the offence or any e</a:t>
            </a:r>
            <a:r>
              <a:rPr lang="en-US" dirty="0" smtClean="0"/>
              <a:t>xtenuating circumstances under 	which offence </a:t>
            </a:r>
            <a:r>
              <a:rPr lang="en-US" dirty="0"/>
              <a:t>was committed, instead of sentencing him to </a:t>
            </a:r>
            <a:r>
              <a:rPr lang="en-US" dirty="0" smtClean="0"/>
              <a:t>any fine </a:t>
            </a:r>
            <a:r>
              <a:rPr lang="en-US" dirty="0"/>
              <a:t>or </a:t>
            </a:r>
            <a:r>
              <a:rPr lang="en-US" dirty="0" smtClean="0"/>
              <a:t>	imprisonment</a:t>
            </a:r>
            <a:r>
              <a:rPr lang="en-US" dirty="0"/>
              <a:t>, release him after due admonition;</a:t>
            </a:r>
          </a:p>
          <a:p>
            <a:pPr marL="0" indent="0" algn="just">
              <a:buNone/>
            </a:pPr>
            <a:r>
              <a:rPr lang="en-US" b="1" dirty="0"/>
              <a:t>(d) </a:t>
            </a:r>
            <a:r>
              <a:rPr lang="en-US" dirty="0"/>
              <a:t>where it </a:t>
            </a:r>
            <a:r>
              <a:rPr lang="en-US" dirty="0" smtClean="0"/>
              <a:t>deems </a:t>
            </a:r>
            <a:r>
              <a:rPr lang="en-US" dirty="0"/>
              <a:t>appropriate, sentence a </a:t>
            </a:r>
            <a:r>
              <a:rPr lang="en-US" dirty="0" smtClean="0"/>
              <a:t>convict </a:t>
            </a:r>
            <a:r>
              <a:rPr lang="en-US" dirty="0"/>
              <a:t>to </a:t>
            </a:r>
            <a:r>
              <a:rPr lang="en-US" dirty="0" smtClean="0"/>
              <a:t>imprisonment, fine, </a:t>
            </a:r>
            <a:r>
              <a:rPr lang="en-US" dirty="0"/>
              <a:t>or </a:t>
            </a:r>
            <a:r>
              <a:rPr lang="en-US" dirty="0" smtClean="0"/>
              <a:t>	both</a:t>
            </a:r>
            <a:r>
              <a:rPr lang="en-US" dirty="0"/>
              <a:t>, </a:t>
            </a:r>
            <a:r>
              <a:rPr lang="en-US" dirty="0" smtClean="0"/>
              <a:t>and then release </a:t>
            </a:r>
            <a:r>
              <a:rPr lang="en-US" dirty="0"/>
              <a:t>him through the suspension of that sentence: </a:t>
            </a:r>
            <a:r>
              <a:rPr lang="en-US" dirty="0" smtClean="0"/>
              <a:t>	provided </a:t>
            </a:r>
            <a:r>
              <a:rPr lang="en-US" dirty="0"/>
              <a:t>that the </a:t>
            </a:r>
            <a:r>
              <a:rPr lang="en-US" dirty="0" smtClean="0"/>
              <a:t>convict does </a:t>
            </a:r>
            <a:r>
              <a:rPr lang="en-US" dirty="0"/>
              <a:t>not commit any other offence during the </a:t>
            </a:r>
            <a:r>
              <a:rPr lang="en-US" dirty="0" smtClean="0"/>
              <a:t>	period </a:t>
            </a:r>
            <a:r>
              <a:rPr lang="en-US" dirty="0"/>
              <a:t>of </a:t>
            </a:r>
            <a:r>
              <a:rPr lang="en-US" dirty="0" smtClean="0"/>
              <a:t>suspended sentence. </a:t>
            </a:r>
            <a:r>
              <a:rPr lang="en-US" dirty="0"/>
              <a:t>If </a:t>
            </a:r>
            <a:r>
              <a:rPr lang="en-US" dirty="0" smtClean="0"/>
              <a:t>the convict </a:t>
            </a:r>
            <a:r>
              <a:rPr lang="en-US" dirty="0"/>
              <a:t>is convicted of another </a:t>
            </a:r>
            <a:r>
              <a:rPr lang="en-US" dirty="0" smtClean="0"/>
              <a:t>	offence </a:t>
            </a:r>
            <a:r>
              <a:rPr lang="en-US" dirty="0"/>
              <a:t>during the period of suspended sentence, </a:t>
            </a:r>
            <a:r>
              <a:rPr lang="en-US" dirty="0" smtClean="0"/>
              <a:t>he shall </a:t>
            </a:r>
            <a:r>
              <a:rPr lang="en-US" dirty="0"/>
              <a:t>be </a:t>
            </a:r>
            <a:r>
              <a:rPr lang="en-US" dirty="0" smtClean="0"/>
              <a:t>sentenced 	for </a:t>
            </a:r>
            <a:r>
              <a:rPr lang="en-US" dirty="0"/>
              <a:t>the new offence, in addition to which, his suspended </a:t>
            </a:r>
            <a:r>
              <a:rPr lang="en-US" dirty="0" smtClean="0"/>
              <a:t>sentence shall 	be </a:t>
            </a:r>
            <a:r>
              <a:rPr lang="en-US" dirty="0"/>
              <a:t>activated: </a:t>
            </a:r>
            <a:r>
              <a:rPr lang="en-US" dirty="0" smtClean="0"/>
              <a:t>and</a:t>
            </a:r>
          </a:p>
          <a:p>
            <a:pPr marL="0" indent="0" algn="just">
              <a:buNone/>
            </a:pPr>
            <a:r>
              <a:rPr lang="en-US" b="1" dirty="0" smtClean="0"/>
              <a:t>(e) </a:t>
            </a:r>
            <a:r>
              <a:rPr lang="en-US" dirty="0"/>
              <a:t>by sending him </a:t>
            </a:r>
            <a:r>
              <a:rPr lang="en-US" dirty="0" smtClean="0"/>
              <a:t>to </a:t>
            </a:r>
            <a:r>
              <a:rPr lang="en-US" dirty="0"/>
              <a:t>drug treatment in accordance with clause (c) of </a:t>
            </a:r>
            <a:r>
              <a:rPr lang="en-US" dirty="0" smtClean="0"/>
              <a:t>sub-	section </a:t>
            </a:r>
            <a:r>
              <a:rPr lang="en-US" dirty="0"/>
              <a:t>(</a:t>
            </a:r>
            <a:r>
              <a:rPr lang="en-US" dirty="0" smtClean="0"/>
              <a:t>3) of </a:t>
            </a:r>
            <a:r>
              <a:rPr lang="en-US" dirty="0"/>
              <a:t>section 6 of this </a:t>
            </a:r>
            <a:r>
              <a:rPr lang="en-US" dirty="0" smtClean="0"/>
              <a:t>Act</a:t>
            </a:r>
            <a:endParaRPr lang="en-US" dirty="0"/>
          </a:p>
        </p:txBody>
      </p:sp>
      <p:sp>
        <p:nvSpPr>
          <p:cNvPr id="2" name="Footer Placeholder 1"/>
          <p:cNvSpPr>
            <a:spLocks noGrp="1"/>
          </p:cNvSpPr>
          <p:nvPr>
            <p:ph type="ftr" sz="quarter" idx="11"/>
          </p:nvPr>
        </p:nvSpPr>
        <p:spPr>
          <a:xfrm>
            <a:off x="3972478" y="6372672"/>
            <a:ext cx="5451259" cy="365125"/>
          </a:xfrm>
        </p:spPr>
        <p:txBody>
          <a:bodyPr/>
          <a:lstStyle/>
          <a:p>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18608918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0068" y="299432"/>
            <a:ext cx="10518799" cy="6558567"/>
          </a:xfrm>
        </p:spPr>
        <p:txBody>
          <a:bodyPr>
            <a:normAutofit fontScale="90000"/>
          </a:bodyPr>
          <a:lstStyle/>
          <a:p>
            <a:pPr algn="l"/>
            <a:r>
              <a:rPr lang="en-US" sz="2700" b="1" dirty="0"/>
              <a:t>5. -Power of Court to place the convict on probation</a:t>
            </a:r>
            <a:r>
              <a:rPr lang="en-US" sz="2700" b="1" dirty="0" smtClean="0"/>
              <a:t>.-</a:t>
            </a:r>
            <a:r>
              <a:rPr lang="en-US" sz="2400" b="1" dirty="0" smtClean="0"/>
              <a:t/>
            </a:r>
            <a:br>
              <a:rPr lang="en-US" sz="2400" b="1" dirty="0" smtClean="0"/>
            </a:br>
            <a:r>
              <a:rPr lang="en-US" sz="2400" b="1" dirty="0" smtClean="0"/>
              <a:t>(</a:t>
            </a:r>
            <a:r>
              <a:rPr lang="en-US" sz="2400" b="1" dirty="0"/>
              <a:t>1)</a:t>
            </a:r>
            <a:r>
              <a:rPr lang="en-US" sz="2400" dirty="0"/>
              <a:t> </a:t>
            </a:r>
            <a:r>
              <a:rPr lang="en-US" sz="2400" dirty="0" smtClean="0"/>
              <a:t>	The </a:t>
            </a:r>
            <a:r>
              <a:rPr lang="en-US" sz="2400" dirty="0"/>
              <a:t>Court </a:t>
            </a:r>
            <a:r>
              <a:rPr lang="en-US" sz="2400" dirty="0" smtClean="0"/>
              <a:t>may, </a:t>
            </a:r>
            <a:r>
              <a:rPr lang="en-US" sz="2400" dirty="0"/>
              <a:t>for reasons to </a:t>
            </a:r>
            <a:r>
              <a:rPr lang="en-US" sz="2400" dirty="0" smtClean="0"/>
              <a:t>be</a:t>
            </a:r>
            <a:r>
              <a:rPr lang="en-US" sz="2400" dirty="0"/>
              <a:t> </a:t>
            </a:r>
            <a:r>
              <a:rPr lang="en-US" sz="2400" dirty="0" smtClean="0"/>
              <a:t>recorded </a:t>
            </a:r>
            <a:r>
              <a:rPr lang="en-US" sz="2400" dirty="0"/>
              <a:t>in </a:t>
            </a:r>
            <a:r>
              <a:rPr lang="en-US" sz="2400" dirty="0" smtClean="0"/>
              <a:t>writing, place a </a:t>
            </a:r>
            <a:r>
              <a:rPr lang="en-US" sz="2400" dirty="0"/>
              <a:t>convict on </a:t>
            </a:r>
            <a:r>
              <a:rPr lang="en-US" sz="2400" dirty="0" smtClean="0"/>
              <a:t>	probation</a:t>
            </a:r>
            <a:r>
              <a:rPr lang="en-US" sz="2400" dirty="0"/>
              <a:t>, </a:t>
            </a:r>
            <a:r>
              <a:rPr lang="en-US" sz="2400" dirty="0" smtClean="0"/>
              <a:t>	in 	accordance </a:t>
            </a:r>
            <a:r>
              <a:rPr lang="en-US" sz="2400" dirty="0"/>
              <a:t>with sentencing </a:t>
            </a:r>
            <a:r>
              <a:rPr lang="en-US" sz="2400" dirty="0" smtClean="0"/>
              <a:t>guidelines</a:t>
            </a:r>
            <a:r>
              <a:rPr lang="en-US" sz="2400" dirty="0"/>
              <a:t>, if </a:t>
            </a:r>
            <a:r>
              <a:rPr lang="en-US" sz="2400" dirty="0" smtClean="0"/>
              <a:t>any, in </a:t>
            </a:r>
            <a:r>
              <a:rPr lang="en-US" sz="2400" dirty="0"/>
              <a:t>addition to the </a:t>
            </a:r>
            <a:r>
              <a:rPr lang="en-US" sz="2400" dirty="0" smtClean="0"/>
              <a:t>conditions 	specified 	under </a:t>
            </a:r>
            <a:r>
              <a:rPr lang="en-US" sz="2400" dirty="0"/>
              <a:t>this Act or rules.</a:t>
            </a:r>
            <a:br>
              <a:rPr lang="en-US" sz="2400" dirty="0"/>
            </a:br>
            <a:r>
              <a:rPr lang="en-US" sz="2400" dirty="0"/>
              <a:t> </a:t>
            </a:r>
            <a:r>
              <a:rPr lang="en-US" sz="2400" b="1" dirty="0" smtClean="0"/>
              <a:t>(</a:t>
            </a:r>
            <a:r>
              <a:rPr lang="en-US" sz="2400" b="1" dirty="0"/>
              <a:t>2) </a:t>
            </a:r>
            <a:r>
              <a:rPr lang="en-US" sz="2400" dirty="0"/>
              <a:t>The </a:t>
            </a:r>
            <a:r>
              <a:rPr lang="en-US" sz="2400" dirty="0" smtClean="0"/>
              <a:t>conditions, provided </a:t>
            </a:r>
            <a:r>
              <a:rPr lang="en-US" sz="2400" dirty="0"/>
              <a:t>for in the probation </a:t>
            </a:r>
            <a:r>
              <a:rPr lang="en-US" sz="2400" dirty="0" smtClean="0"/>
              <a:t>order, </a:t>
            </a:r>
            <a:r>
              <a:rPr lang="en-US" sz="2400" dirty="0"/>
              <a:t>may apply to the whole of</a:t>
            </a:r>
            <a:br>
              <a:rPr lang="en-US" sz="2400" dirty="0"/>
            </a:br>
            <a:r>
              <a:rPr lang="en-US" sz="2400" dirty="0" smtClean="0"/>
              <a:t>	probation </a:t>
            </a:r>
            <a:r>
              <a:rPr lang="en-US" sz="2400" dirty="0"/>
              <a:t>period or </a:t>
            </a:r>
            <a:r>
              <a:rPr lang="en-US" sz="2400" dirty="0" smtClean="0"/>
              <a:t>a part </a:t>
            </a:r>
            <a:r>
              <a:rPr lang="en-US" sz="2400" dirty="0"/>
              <a:t>thereof, as the Court may deem </a:t>
            </a:r>
            <a:r>
              <a:rPr lang="en-US" sz="2400" dirty="0" smtClean="0"/>
              <a:t>fit.</a:t>
            </a:r>
            <a:r>
              <a:rPr lang="en-US" sz="2400" dirty="0"/>
              <a:t/>
            </a:r>
            <a:br>
              <a:rPr lang="en-US" sz="2400" dirty="0"/>
            </a:br>
            <a:r>
              <a:rPr lang="en-US" sz="2400" b="1" dirty="0"/>
              <a:t>(3) </a:t>
            </a:r>
            <a:r>
              <a:rPr lang="en-US" sz="2400" b="1" dirty="0" smtClean="0"/>
              <a:t>	</a:t>
            </a:r>
            <a:r>
              <a:rPr lang="en-US" sz="2400" dirty="0" smtClean="0"/>
              <a:t>An order under </a:t>
            </a:r>
            <a:r>
              <a:rPr lang="en-US" sz="2400" dirty="0"/>
              <a:t>sub-section (1), may be made by the Court on its own motion or</a:t>
            </a:r>
            <a:br>
              <a:rPr lang="en-US" sz="2400" dirty="0"/>
            </a:br>
            <a:r>
              <a:rPr lang="en-US" sz="2400" dirty="0" smtClean="0"/>
              <a:t>	upon </a:t>
            </a:r>
            <a:r>
              <a:rPr lang="en-US" sz="2400" dirty="0"/>
              <a:t>an application made by the convict or probation </a:t>
            </a:r>
            <a:r>
              <a:rPr lang="en-US" sz="2400" dirty="0" smtClean="0"/>
              <a:t>officer.</a:t>
            </a:r>
            <a:r>
              <a:rPr lang="en-US" sz="2400" dirty="0"/>
              <a:t/>
            </a:r>
            <a:br>
              <a:rPr lang="en-US" sz="2400" dirty="0"/>
            </a:br>
            <a:r>
              <a:rPr lang="en-US" sz="2400" b="1" dirty="0"/>
              <a:t>(4) </a:t>
            </a:r>
            <a:r>
              <a:rPr lang="en-US" sz="2400" b="1" dirty="0" smtClean="0"/>
              <a:t>	</a:t>
            </a:r>
            <a:r>
              <a:rPr lang="en-US" sz="2400" dirty="0" smtClean="0"/>
              <a:t>A </a:t>
            </a:r>
            <a:r>
              <a:rPr lang="en-US" sz="2400" dirty="0"/>
              <a:t>probationer shall be placed under the supervision of probation officer for such</a:t>
            </a:r>
            <a:br>
              <a:rPr lang="en-US" sz="2400" dirty="0"/>
            </a:br>
            <a:r>
              <a:rPr lang="en-US" sz="2400" dirty="0" smtClean="0"/>
              <a:t>	period </a:t>
            </a:r>
            <a:r>
              <a:rPr lang="en-US" sz="2400" dirty="0"/>
              <a:t>as may be specified in the probation order to enable his rehabilitation and </a:t>
            </a:r>
            <a:r>
              <a:rPr lang="en-US" sz="2400" dirty="0" smtClean="0"/>
              <a:t>	reintegration into mainstream </a:t>
            </a:r>
            <a:r>
              <a:rPr lang="en-US" sz="2400" dirty="0"/>
              <a:t>society and to prevent him from recidivism</a:t>
            </a:r>
            <a:r>
              <a:rPr lang="en-US" sz="2400" dirty="0" smtClean="0"/>
              <a:t>.</a:t>
            </a:r>
            <a:r>
              <a:rPr lang="en-US" sz="2400" dirty="0"/>
              <a:t/>
            </a:r>
            <a:br>
              <a:rPr lang="en-US" sz="2400" dirty="0"/>
            </a:br>
            <a:r>
              <a:rPr lang="en-US" sz="2400" b="1" dirty="0"/>
              <a:t>(5) </a:t>
            </a:r>
            <a:r>
              <a:rPr lang="en-US" sz="2400" b="1" dirty="0" smtClean="0"/>
              <a:t>	</a:t>
            </a:r>
            <a:r>
              <a:rPr lang="en-US" sz="2400" dirty="0" smtClean="0"/>
              <a:t>The </a:t>
            </a:r>
            <a:r>
              <a:rPr lang="en-US" sz="2400" dirty="0"/>
              <a:t>Court, in case of conviction under section 367 of the Code, before making </a:t>
            </a:r>
            <a:r>
              <a:rPr lang="en-US" sz="2400" dirty="0" smtClean="0"/>
              <a:t>a 	sentencing 	order </a:t>
            </a:r>
            <a:r>
              <a:rPr lang="en-US" sz="2400" dirty="0"/>
              <a:t>under this section. shall </a:t>
            </a:r>
            <a:r>
              <a:rPr lang="en-US" sz="2400" dirty="0" smtClean="0"/>
              <a:t>direct </a:t>
            </a:r>
            <a:r>
              <a:rPr lang="en-US" sz="2400" dirty="0"/>
              <a:t>the probation </a:t>
            </a:r>
            <a:r>
              <a:rPr lang="en-US" sz="2400" dirty="0" smtClean="0"/>
              <a:t>officer </a:t>
            </a:r>
            <a:r>
              <a:rPr lang="en-US" sz="2400" dirty="0"/>
              <a:t>to submit a </a:t>
            </a:r>
            <a:r>
              <a:rPr lang="en-US" sz="2400" dirty="0" smtClean="0"/>
              <a:t>	pre-sentencing 	report.</a:t>
            </a:r>
            <a:r>
              <a:rPr lang="en-US" sz="5400" dirty="0"/>
              <a:t/>
            </a:r>
            <a:br>
              <a:rPr lang="en-US" sz="5400" dirty="0"/>
            </a:br>
            <a:r>
              <a:rPr lang="en-US" sz="2400" b="1" dirty="0"/>
              <a:t>(6) </a:t>
            </a:r>
            <a:r>
              <a:rPr lang="en-US" sz="2400" dirty="0" smtClean="0"/>
              <a:t>	Subject </a:t>
            </a:r>
            <a:r>
              <a:rPr lang="en-US" sz="2400" dirty="0"/>
              <a:t>t</a:t>
            </a:r>
            <a:r>
              <a:rPr lang="en-US" sz="2400" dirty="0" smtClean="0"/>
              <a:t>o </a:t>
            </a:r>
            <a:r>
              <a:rPr lang="en-US" sz="2400" dirty="0"/>
              <a:t>the provision of sub-section (1) of section 10, the duration of probation</a:t>
            </a:r>
            <a:br>
              <a:rPr lang="en-US" sz="2400" dirty="0"/>
            </a:br>
            <a:r>
              <a:rPr lang="en-US" sz="2400" dirty="0" smtClean="0"/>
              <a:t>	period may </a:t>
            </a:r>
            <a:r>
              <a:rPr lang="en-US" sz="2400" dirty="0"/>
              <a:t>not be in any </a:t>
            </a:r>
            <a:r>
              <a:rPr lang="en-US" sz="2400" dirty="0" smtClean="0"/>
              <a:t>case </a:t>
            </a:r>
            <a:r>
              <a:rPr lang="en-US" sz="2400" dirty="0"/>
              <a:t>less than six months and not more than three </a:t>
            </a:r>
            <a:r>
              <a:rPr lang="en-US" sz="2400" dirty="0" smtClean="0"/>
              <a:t>		years</a:t>
            </a:r>
            <a:r>
              <a:rPr lang="en-US" sz="2400" dirty="0"/>
              <a:t>; </a:t>
            </a:r>
            <a:r>
              <a:rPr lang="en-US" sz="2400" dirty="0" smtClean="0"/>
              <a:t>provided </a:t>
            </a:r>
            <a:r>
              <a:rPr lang="en-US" sz="2400" dirty="0"/>
              <a:t>that no </a:t>
            </a:r>
            <a:r>
              <a:rPr lang="en-US" sz="2400" dirty="0" smtClean="0"/>
              <a:t>repeat </a:t>
            </a:r>
            <a:r>
              <a:rPr lang="en-US" sz="2400" dirty="0"/>
              <a:t>convict shall be sentenced to probation.</a:t>
            </a:r>
            <a:r>
              <a:rPr lang="en-US" sz="1800" dirty="0"/>
              <a:t/>
            </a:r>
            <a:br>
              <a:rPr lang="en-US" sz="1800" dirty="0"/>
            </a:br>
            <a:endParaRPr lang="en-US" sz="1800" dirty="0"/>
          </a:p>
        </p:txBody>
      </p:sp>
      <p:sp>
        <p:nvSpPr>
          <p:cNvPr id="3" name="Footer Placeholder 2"/>
          <p:cNvSpPr>
            <a:spLocks noGrp="1"/>
          </p:cNvSpPr>
          <p:nvPr>
            <p:ph type="ftr" sz="quarter" idx="11"/>
          </p:nvPr>
        </p:nvSpPr>
        <p:spPr>
          <a:xfrm>
            <a:off x="4042975" y="6396395"/>
            <a:ext cx="5452983" cy="365125"/>
          </a:xfrm>
        </p:spPr>
        <p:txBody>
          <a:bodyPr/>
          <a:lstStyle/>
          <a:p>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2385632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1432" y="341290"/>
            <a:ext cx="10570314" cy="6426558"/>
          </a:xfrm>
        </p:spPr>
        <p:txBody>
          <a:bodyPr>
            <a:noAutofit/>
          </a:bodyPr>
          <a:lstStyle/>
          <a:p>
            <a:pPr algn="l"/>
            <a:r>
              <a:rPr lang="en-US" sz="2400" b="1" dirty="0"/>
              <a:t>6. Conditions for grant of probation</a:t>
            </a:r>
            <a:r>
              <a:rPr lang="en-US" sz="2400" b="1" dirty="0" smtClean="0"/>
              <a:t>.---</a:t>
            </a:r>
            <a:r>
              <a:rPr lang="en-US" sz="2800" b="1" dirty="0" smtClean="0"/>
              <a:t/>
            </a:r>
            <a:br>
              <a:rPr lang="en-US" sz="2800" b="1" dirty="0" smtClean="0"/>
            </a:br>
            <a:r>
              <a:rPr lang="en-US" sz="2000" b="1" dirty="0" smtClean="0"/>
              <a:t>(</a:t>
            </a:r>
            <a:r>
              <a:rPr lang="en-US" sz="2000" b="1" dirty="0"/>
              <a:t>1) </a:t>
            </a:r>
            <a:r>
              <a:rPr lang="en-US" sz="2000" b="1" dirty="0" smtClean="0"/>
              <a:t>	</a:t>
            </a:r>
            <a:r>
              <a:rPr lang="en-US" sz="2000" dirty="0" smtClean="0"/>
              <a:t>The </a:t>
            </a:r>
            <a:r>
              <a:rPr lang="en-US" sz="2000" dirty="0"/>
              <a:t>Court may pass a probation order, </a:t>
            </a:r>
            <a:r>
              <a:rPr lang="en-US" sz="2000" dirty="0" smtClean="0"/>
              <a:t>in accordance with </a:t>
            </a:r>
            <a:r>
              <a:rPr lang="en-US" sz="2000" dirty="0"/>
              <a:t>the sentencing </a:t>
            </a:r>
            <a:r>
              <a:rPr lang="en-US" sz="2000" dirty="0" smtClean="0"/>
              <a:t>guidelines</a:t>
            </a:r>
            <a:r>
              <a:rPr lang="en-US" sz="2000" dirty="0"/>
              <a:t>, if any, </a:t>
            </a:r>
            <a:r>
              <a:rPr lang="en-US" sz="2000" dirty="0" smtClean="0"/>
              <a:t>	after considering-</a:t>
            </a:r>
            <a:r>
              <a:rPr lang="en-US" sz="2000" dirty="0"/>
              <a:t/>
            </a:r>
            <a:br>
              <a:rPr lang="en-US" sz="2000" dirty="0"/>
            </a:br>
            <a:r>
              <a:rPr lang="en-US" sz="2000" dirty="0" smtClean="0"/>
              <a:t>	(</a:t>
            </a:r>
            <a:r>
              <a:rPr lang="en-US" sz="2000" dirty="0"/>
              <a:t>a) </a:t>
            </a:r>
            <a:r>
              <a:rPr lang="en-US" sz="2000" dirty="0" smtClean="0"/>
              <a:t>	the </a:t>
            </a:r>
            <a:r>
              <a:rPr lang="en-US" sz="2000" dirty="0"/>
              <a:t>age and gender of the convict</a:t>
            </a:r>
            <a:r>
              <a:rPr lang="en-US" sz="2000" dirty="0" smtClean="0"/>
              <a:t>:</a:t>
            </a:r>
            <a:r>
              <a:rPr lang="en-US" sz="2000" dirty="0"/>
              <a:t/>
            </a:r>
            <a:br>
              <a:rPr lang="en-US" sz="2000" dirty="0"/>
            </a:br>
            <a:r>
              <a:rPr lang="en-US" sz="2000" dirty="0" smtClean="0"/>
              <a:t>	(</a:t>
            </a:r>
            <a:r>
              <a:rPr lang="en-US" sz="2000" dirty="0"/>
              <a:t>b) </a:t>
            </a:r>
            <a:r>
              <a:rPr lang="en-US" sz="2000" dirty="0" smtClean="0"/>
              <a:t>	the </a:t>
            </a:r>
            <a:r>
              <a:rPr lang="en-US" sz="2000" dirty="0"/>
              <a:t>psychological and physical condition of the convict</a:t>
            </a:r>
            <a:r>
              <a:rPr lang="en-US" sz="2000" dirty="0" smtClean="0"/>
              <a:t>;</a:t>
            </a:r>
            <a:r>
              <a:rPr lang="en-US" sz="2000" dirty="0"/>
              <a:t/>
            </a:r>
            <a:br>
              <a:rPr lang="en-US" sz="2000" dirty="0"/>
            </a:br>
            <a:r>
              <a:rPr lang="en-US" sz="2000" dirty="0" smtClean="0"/>
              <a:t>	(</a:t>
            </a:r>
            <a:r>
              <a:rPr lang="en-US" sz="2000" dirty="0"/>
              <a:t>c) </a:t>
            </a:r>
            <a:r>
              <a:rPr lang="en-US" sz="2000" dirty="0" smtClean="0"/>
              <a:t>	the </a:t>
            </a:r>
            <a:r>
              <a:rPr lang="en-US" sz="2000" dirty="0"/>
              <a:t>place of temporary or permanent residence or area of domicile </a:t>
            </a:r>
            <a:r>
              <a:rPr lang="en-US" sz="2000" dirty="0" smtClean="0"/>
              <a:t>of the convict:</a:t>
            </a:r>
            <a:r>
              <a:rPr lang="en-US" sz="2000" dirty="0"/>
              <a:t> </a:t>
            </a:r>
            <a:br>
              <a:rPr lang="en-US" sz="2000" dirty="0"/>
            </a:br>
            <a:r>
              <a:rPr lang="en-US" sz="2000" dirty="0" smtClean="0"/>
              <a:t>	(</a:t>
            </a:r>
            <a:r>
              <a:rPr lang="en-US" sz="2000" dirty="0"/>
              <a:t>d</a:t>
            </a:r>
            <a:r>
              <a:rPr lang="en-US" sz="2000" dirty="0" smtClean="0"/>
              <a:t>)	 </a:t>
            </a:r>
            <a:r>
              <a:rPr lang="en-US" sz="2000" dirty="0"/>
              <a:t>the pre-sentencing report submitted to the Court by the probation </a:t>
            </a:r>
            <a:r>
              <a:rPr lang="en-US" sz="2000" dirty="0" smtClean="0"/>
              <a:t>officer, after conviction 		and </a:t>
            </a:r>
            <a:r>
              <a:rPr lang="en-US" sz="2000" dirty="0"/>
              <a:t>before sentencing,</a:t>
            </a:r>
            <a:br>
              <a:rPr lang="en-US" sz="2000" dirty="0"/>
            </a:br>
            <a:r>
              <a:rPr lang="en-US" sz="2000" dirty="0" smtClean="0"/>
              <a:t>	(</a:t>
            </a:r>
            <a:r>
              <a:rPr lang="en-US" sz="2000" dirty="0"/>
              <a:t>e</a:t>
            </a:r>
            <a:r>
              <a:rPr lang="en-US" sz="2000" dirty="0" smtClean="0"/>
              <a:t>) 	the </a:t>
            </a:r>
            <a:r>
              <a:rPr lang="en-US" sz="2000" dirty="0"/>
              <a:t>nature of the </a:t>
            </a:r>
            <a:r>
              <a:rPr lang="en-US" sz="2000" dirty="0" smtClean="0"/>
              <a:t>offence </a:t>
            </a:r>
            <a:r>
              <a:rPr lang="en-US" sz="2000" dirty="0"/>
              <a:t>committed; </a:t>
            </a:r>
            <a:r>
              <a:rPr lang="en-US" sz="2000" dirty="0" smtClean="0"/>
              <a:t>and</a:t>
            </a:r>
            <a:r>
              <a:rPr lang="en-US" sz="2000" dirty="0"/>
              <a:t/>
            </a:r>
            <a:br>
              <a:rPr lang="en-US" sz="2000" dirty="0"/>
            </a:br>
            <a:r>
              <a:rPr lang="en-US" sz="2000" dirty="0"/>
              <a:t>	</a:t>
            </a:r>
            <a:r>
              <a:rPr lang="en-US" sz="2000" dirty="0" smtClean="0"/>
              <a:t>(f)	any </a:t>
            </a:r>
            <a:r>
              <a:rPr lang="en-US" sz="2000" dirty="0"/>
              <a:t>other matter </a:t>
            </a:r>
            <a:r>
              <a:rPr lang="en-US" sz="2000" dirty="0" smtClean="0"/>
              <a:t>connected </a:t>
            </a:r>
            <a:r>
              <a:rPr lang="en-US" sz="2000" dirty="0"/>
              <a:t>or ancillary to above mentioned factors, </a:t>
            </a:r>
            <a:r>
              <a:rPr lang="en-US" sz="2000" dirty="0" smtClean="0"/>
              <a:t>including</a:t>
            </a:r>
            <a:r>
              <a:rPr lang="en-US" sz="2000" dirty="0"/>
              <a:t> </a:t>
            </a:r>
            <a:r>
              <a:rPr lang="en-US" sz="2000" dirty="0" smtClean="0"/>
              <a:t>any </a:t>
            </a:r>
            <a:r>
              <a:rPr lang="en-US" sz="2000" dirty="0"/>
              <a:t>past </a:t>
            </a:r>
            <a:r>
              <a:rPr lang="en-US" sz="2000" dirty="0" smtClean="0"/>
              <a:t>			conviction </a:t>
            </a:r>
            <a:r>
              <a:rPr lang="en-US" sz="2000" dirty="0"/>
              <a:t>of the convict</a:t>
            </a:r>
            <a:r>
              <a:rPr lang="en-US" sz="2000" dirty="0" smtClean="0"/>
              <a:t>.</a:t>
            </a:r>
            <a:r>
              <a:rPr lang="en-US" sz="2000" dirty="0"/>
              <a:t/>
            </a:r>
            <a:br>
              <a:rPr lang="en-US" sz="2000" dirty="0"/>
            </a:br>
            <a:r>
              <a:rPr lang="en-US" sz="2000" b="1" dirty="0"/>
              <a:t>(</a:t>
            </a:r>
            <a:r>
              <a:rPr lang="en-US" sz="2000" b="1" dirty="0" smtClean="0"/>
              <a:t>2)	</a:t>
            </a:r>
            <a:r>
              <a:rPr lang="en-US" sz="2000" dirty="0" smtClean="0">
                <a:solidFill>
                  <a:srgbClr val="00B050"/>
                </a:solidFill>
                <a:latin typeface="Carlito" panose="020F0502020204030204" pitchFamily="34" charset="0"/>
                <a:cs typeface="Carlito" panose="020F0502020204030204" pitchFamily="34" charset="0"/>
              </a:rPr>
              <a:t>Upon </a:t>
            </a:r>
            <a:r>
              <a:rPr lang="en-US" sz="2000" dirty="0">
                <a:solidFill>
                  <a:srgbClr val="00B050"/>
                </a:solidFill>
                <a:latin typeface="Carlito" panose="020F0502020204030204" pitchFamily="34" charset="0"/>
                <a:cs typeface="Carlito" panose="020F0502020204030204" pitchFamily="34" charset="0"/>
              </a:rPr>
              <a:t>issuing the probation </a:t>
            </a:r>
            <a:r>
              <a:rPr lang="en-US" sz="2000" dirty="0" smtClean="0">
                <a:solidFill>
                  <a:srgbClr val="00B050"/>
                </a:solidFill>
                <a:latin typeface="Carlito" panose="020F0502020204030204" pitchFamily="34" charset="0"/>
                <a:cs typeface="Carlito" panose="020F0502020204030204" pitchFamily="34" charset="0"/>
              </a:rPr>
              <a:t>order, </a:t>
            </a:r>
            <a:r>
              <a:rPr lang="en-US" sz="2000" dirty="0">
                <a:solidFill>
                  <a:srgbClr val="00B050"/>
                </a:solidFill>
                <a:latin typeface="Carlito" panose="020F0502020204030204" pitchFamily="34" charset="0"/>
                <a:cs typeface="Carlito" panose="020F0502020204030204" pitchFamily="34" charset="0"/>
              </a:rPr>
              <a:t>the Court shall impose the following </a:t>
            </a:r>
            <a:r>
              <a:rPr lang="en-US" sz="2000" dirty="0" smtClean="0">
                <a:solidFill>
                  <a:srgbClr val="00B050"/>
                </a:solidFill>
                <a:latin typeface="Carlito" panose="020F0502020204030204" pitchFamily="34" charset="0"/>
                <a:cs typeface="Carlito" panose="020F0502020204030204" pitchFamily="34" charset="0"/>
              </a:rPr>
              <a:t>mandatory</a:t>
            </a:r>
            <a:r>
              <a:rPr lang="en-US" sz="2000" dirty="0">
                <a:solidFill>
                  <a:srgbClr val="00B050"/>
                </a:solidFill>
                <a:latin typeface="Carlito" panose="020F0502020204030204" pitchFamily="34" charset="0"/>
                <a:cs typeface="Carlito" panose="020F0502020204030204" pitchFamily="34" charset="0"/>
              </a:rPr>
              <a:t> </a:t>
            </a:r>
            <a:r>
              <a:rPr lang="en-US" sz="2000" dirty="0" smtClean="0">
                <a:solidFill>
                  <a:srgbClr val="00B050"/>
                </a:solidFill>
                <a:latin typeface="Carlito" panose="020F0502020204030204" pitchFamily="34" charset="0"/>
                <a:cs typeface="Carlito" panose="020F0502020204030204" pitchFamily="34" charset="0"/>
              </a:rPr>
              <a:t>conditions 	on the </a:t>
            </a:r>
            <a:r>
              <a:rPr lang="en-US" sz="2000" dirty="0">
                <a:solidFill>
                  <a:srgbClr val="00B050"/>
                </a:solidFill>
                <a:latin typeface="Carlito" panose="020F0502020204030204" pitchFamily="34" charset="0"/>
                <a:cs typeface="Carlito" panose="020F0502020204030204" pitchFamily="34" charset="0"/>
              </a:rPr>
              <a:t>probationer:</a:t>
            </a:r>
            <a:br>
              <a:rPr lang="en-US" sz="2000" dirty="0">
                <a:solidFill>
                  <a:srgbClr val="00B050"/>
                </a:solidFill>
                <a:latin typeface="Carlito" panose="020F0502020204030204" pitchFamily="34" charset="0"/>
                <a:cs typeface="Carlito" panose="020F0502020204030204" pitchFamily="34" charset="0"/>
              </a:rPr>
            </a:br>
            <a:r>
              <a:rPr lang="en-US" sz="2000" dirty="0" smtClean="0">
                <a:solidFill>
                  <a:srgbClr val="00B050"/>
                </a:solidFill>
                <a:latin typeface="Carlito" panose="020F0502020204030204" pitchFamily="34" charset="0"/>
                <a:cs typeface="Carlito" panose="020F0502020204030204" pitchFamily="34" charset="0"/>
              </a:rPr>
              <a:t>	(</a:t>
            </a:r>
            <a:r>
              <a:rPr lang="en-US" sz="2000" dirty="0">
                <a:solidFill>
                  <a:srgbClr val="00B050"/>
                </a:solidFill>
                <a:latin typeface="Carlito" panose="020F0502020204030204" pitchFamily="34" charset="0"/>
                <a:cs typeface="Carlito" panose="020F0502020204030204" pitchFamily="34" charset="0"/>
              </a:rPr>
              <a:t>a</a:t>
            </a:r>
            <a:r>
              <a:rPr lang="en-US" sz="2000" dirty="0" smtClean="0">
                <a:solidFill>
                  <a:srgbClr val="00B050"/>
                </a:solidFill>
                <a:latin typeface="Carlito" panose="020F0502020204030204" pitchFamily="34" charset="0"/>
                <a:cs typeface="Carlito" panose="020F0502020204030204" pitchFamily="34" charset="0"/>
              </a:rPr>
              <a:t>)	the </a:t>
            </a:r>
            <a:r>
              <a:rPr lang="en-US" sz="2000" dirty="0">
                <a:solidFill>
                  <a:srgbClr val="00B050"/>
                </a:solidFill>
                <a:latin typeface="Carlito" panose="020F0502020204030204" pitchFamily="34" charset="0"/>
                <a:cs typeface="Carlito" panose="020F0502020204030204" pitchFamily="34" charset="0"/>
              </a:rPr>
              <a:t>probationer shall enter into a bond, with or without </a:t>
            </a:r>
            <a:r>
              <a:rPr lang="en-US" sz="2000" dirty="0" smtClean="0">
                <a:solidFill>
                  <a:srgbClr val="00B050"/>
                </a:solidFill>
                <a:latin typeface="Carlito" panose="020F0502020204030204" pitchFamily="34" charset="0"/>
                <a:cs typeface="Carlito" panose="020F0502020204030204" pitchFamily="34" charset="0"/>
              </a:rPr>
              <a:t>sureties, to commit</a:t>
            </a:r>
            <a:r>
              <a:rPr lang="en-US" sz="2000" dirty="0">
                <a:solidFill>
                  <a:srgbClr val="00B050"/>
                </a:solidFill>
                <a:latin typeface="Carlito" panose="020F0502020204030204" pitchFamily="34" charset="0"/>
                <a:cs typeface="Carlito" panose="020F0502020204030204" pitchFamily="34" charset="0"/>
              </a:rPr>
              <a:t> </a:t>
            </a:r>
            <a:r>
              <a:rPr lang="en-US" sz="2000" dirty="0" smtClean="0">
                <a:solidFill>
                  <a:srgbClr val="00B050"/>
                </a:solidFill>
                <a:latin typeface="Carlito" panose="020F0502020204030204" pitchFamily="34" charset="0"/>
                <a:cs typeface="Carlito" panose="020F0502020204030204" pitchFamily="34" charset="0"/>
              </a:rPr>
              <a:t>no </a:t>
            </a:r>
            <a:r>
              <a:rPr lang="en-US" sz="2000" dirty="0">
                <a:solidFill>
                  <a:srgbClr val="00B050"/>
                </a:solidFill>
                <a:latin typeface="Carlito" panose="020F0502020204030204" pitchFamily="34" charset="0"/>
                <a:cs typeface="Carlito" panose="020F0502020204030204" pitchFamily="34" charset="0"/>
              </a:rPr>
              <a:t>offence and </a:t>
            </a:r>
            <a:r>
              <a:rPr lang="en-US" sz="2000" dirty="0" smtClean="0">
                <a:solidFill>
                  <a:srgbClr val="00B050"/>
                </a:solidFill>
                <a:latin typeface="Carlito" panose="020F0502020204030204" pitchFamily="34" charset="0"/>
                <a:cs typeface="Carlito" panose="020F0502020204030204" pitchFamily="34" charset="0"/>
              </a:rPr>
              <a:t>		to </a:t>
            </a:r>
            <a:r>
              <a:rPr lang="en-US" sz="2000" dirty="0">
                <a:solidFill>
                  <a:srgbClr val="00B050"/>
                </a:solidFill>
                <a:latin typeface="Carlito" panose="020F0502020204030204" pitchFamily="34" charset="0"/>
                <a:cs typeface="Carlito" panose="020F0502020204030204" pitchFamily="34" charset="0"/>
              </a:rPr>
              <a:t>keep the peace and be of good behavior during </a:t>
            </a:r>
            <a:r>
              <a:rPr lang="en-US" sz="2000" dirty="0" smtClean="0">
                <a:solidFill>
                  <a:srgbClr val="00B050"/>
                </a:solidFill>
                <a:latin typeface="Carlito" panose="020F0502020204030204" pitchFamily="34" charset="0"/>
                <a:cs typeface="Carlito" panose="020F0502020204030204" pitchFamily="34" charset="0"/>
              </a:rPr>
              <a:t>the</a:t>
            </a:r>
            <a:r>
              <a:rPr lang="en-US" sz="2000" dirty="0">
                <a:solidFill>
                  <a:srgbClr val="00B050"/>
                </a:solidFill>
                <a:latin typeface="Carlito" panose="020F0502020204030204" pitchFamily="34" charset="0"/>
                <a:cs typeface="Carlito" panose="020F0502020204030204" pitchFamily="34" charset="0"/>
              </a:rPr>
              <a:t> </a:t>
            </a:r>
            <a:r>
              <a:rPr lang="en-US" sz="2000" dirty="0" smtClean="0">
                <a:solidFill>
                  <a:srgbClr val="00B050"/>
                </a:solidFill>
                <a:latin typeface="Carlito" panose="020F0502020204030204" pitchFamily="34" charset="0"/>
                <a:cs typeface="Carlito" panose="020F0502020204030204" pitchFamily="34" charset="0"/>
              </a:rPr>
              <a:t>probation </a:t>
            </a:r>
            <a:r>
              <a:rPr lang="en-US" sz="2000" dirty="0">
                <a:solidFill>
                  <a:srgbClr val="00B050"/>
                </a:solidFill>
                <a:latin typeface="Carlito" panose="020F0502020204030204" pitchFamily="34" charset="0"/>
                <a:cs typeface="Carlito" panose="020F0502020204030204" pitchFamily="34" charset="0"/>
              </a:rPr>
              <a:t>period and to </a:t>
            </a:r>
            <a:r>
              <a:rPr lang="en-US" sz="2000" dirty="0" smtClean="0">
                <a:solidFill>
                  <a:srgbClr val="00B050"/>
                </a:solidFill>
                <a:latin typeface="Carlito" panose="020F0502020204030204" pitchFamily="34" charset="0"/>
                <a:cs typeface="Carlito" panose="020F0502020204030204" pitchFamily="34" charset="0"/>
              </a:rPr>
              <a:t>appear </a:t>
            </a:r>
            <a:r>
              <a:rPr lang="en-US" sz="2000" dirty="0">
                <a:solidFill>
                  <a:srgbClr val="00B050"/>
                </a:solidFill>
                <a:latin typeface="Carlito" panose="020F0502020204030204" pitchFamily="34" charset="0"/>
                <a:cs typeface="Carlito" panose="020F0502020204030204" pitchFamily="34" charset="0"/>
              </a:rPr>
              <a:t>and </a:t>
            </a:r>
            <a:r>
              <a:rPr lang="en-US" sz="2000" dirty="0" smtClean="0">
                <a:solidFill>
                  <a:srgbClr val="00B050"/>
                </a:solidFill>
                <a:latin typeface="Carlito" panose="020F0502020204030204" pitchFamily="34" charset="0"/>
                <a:cs typeface="Carlito" panose="020F0502020204030204" pitchFamily="34" charset="0"/>
              </a:rPr>
              <a:t>		receive </a:t>
            </a:r>
            <a:r>
              <a:rPr lang="en-US" sz="2000" dirty="0">
                <a:solidFill>
                  <a:srgbClr val="00B050"/>
                </a:solidFill>
                <a:latin typeface="Carlito" panose="020F0502020204030204" pitchFamily="34" charset="0"/>
                <a:cs typeface="Carlito" panose="020F0502020204030204" pitchFamily="34" charset="0"/>
              </a:rPr>
              <a:t>sentence if called upon to do </a:t>
            </a:r>
            <a:r>
              <a:rPr lang="en-US" sz="2000" dirty="0" smtClean="0">
                <a:solidFill>
                  <a:srgbClr val="00B050"/>
                </a:solidFill>
                <a:latin typeface="Carlito" panose="020F0502020204030204" pitchFamily="34" charset="0"/>
                <a:cs typeface="Carlito" panose="020F0502020204030204" pitchFamily="34" charset="0"/>
              </a:rPr>
              <a:t>so</a:t>
            </a:r>
            <a:r>
              <a:rPr lang="en-US" sz="2000" dirty="0">
                <a:solidFill>
                  <a:srgbClr val="00B050"/>
                </a:solidFill>
                <a:latin typeface="Carlito" panose="020F0502020204030204" pitchFamily="34" charset="0"/>
                <a:cs typeface="Carlito" panose="020F0502020204030204" pitchFamily="34" charset="0"/>
              </a:rPr>
              <a:t> </a:t>
            </a:r>
            <a:r>
              <a:rPr lang="en-US" sz="2000" dirty="0" smtClean="0">
                <a:solidFill>
                  <a:srgbClr val="00B050"/>
                </a:solidFill>
                <a:latin typeface="Carlito" panose="020F0502020204030204" pitchFamily="34" charset="0"/>
                <a:cs typeface="Carlito" panose="020F0502020204030204" pitchFamily="34" charset="0"/>
              </a:rPr>
              <a:t>during that period</a:t>
            </a:r>
            <a:r>
              <a:rPr lang="en-US" sz="2000" dirty="0">
                <a:solidFill>
                  <a:srgbClr val="00B050"/>
                </a:solidFill>
                <a:latin typeface="Carlito" panose="020F0502020204030204" pitchFamily="34" charset="0"/>
                <a:cs typeface="Carlito" panose="020F0502020204030204" pitchFamily="34" charset="0"/>
              </a:rPr>
              <a:t>;</a:t>
            </a:r>
            <a:br>
              <a:rPr lang="en-US" sz="2000" dirty="0">
                <a:solidFill>
                  <a:srgbClr val="00B050"/>
                </a:solidFill>
                <a:latin typeface="Carlito" panose="020F0502020204030204" pitchFamily="34" charset="0"/>
                <a:cs typeface="Carlito" panose="020F0502020204030204" pitchFamily="34" charset="0"/>
              </a:rPr>
            </a:br>
            <a:r>
              <a:rPr lang="en-US" sz="2000" dirty="0" smtClean="0">
                <a:solidFill>
                  <a:srgbClr val="00B050"/>
                </a:solidFill>
                <a:latin typeface="Carlito" panose="020F0502020204030204" pitchFamily="34" charset="0"/>
                <a:cs typeface="Carlito" panose="020F0502020204030204" pitchFamily="34" charset="0"/>
              </a:rPr>
              <a:t>	(</a:t>
            </a:r>
            <a:r>
              <a:rPr lang="en-US" sz="2000" dirty="0">
                <a:solidFill>
                  <a:srgbClr val="00B050"/>
                </a:solidFill>
                <a:latin typeface="Carlito" panose="020F0502020204030204" pitchFamily="34" charset="0"/>
                <a:cs typeface="Carlito" panose="020F0502020204030204" pitchFamily="34" charset="0"/>
              </a:rPr>
              <a:t>b) </a:t>
            </a:r>
            <a:r>
              <a:rPr lang="en-US" sz="2000" dirty="0" smtClean="0">
                <a:solidFill>
                  <a:srgbClr val="00B050"/>
                </a:solidFill>
                <a:latin typeface="Carlito" panose="020F0502020204030204" pitchFamily="34" charset="0"/>
                <a:cs typeface="Carlito" panose="020F0502020204030204" pitchFamily="34" charset="0"/>
              </a:rPr>
              <a:t>	the </a:t>
            </a:r>
            <a:r>
              <a:rPr lang="en-US" sz="2000" dirty="0">
                <a:solidFill>
                  <a:srgbClr val="00B050"/>
                </a:solidFill>
                <a:latin typeface="Carlito" panose="020F0502020204030204" pitchFamily="34" charset="0"/>
                <a:cs typeface="Carlito" panose="020F0502020204030204" pitchFamily="34" charset="0"/>
              </a:rPr>
              <a:t>probationer shall be placed under supervision of the probation </a:t>
            </a:r>
            <a:r>
              <a:rPr lang="en-US" sz="2000" dirty="0" smtClean="0">
                <a:solidFill>
                  <a:srgbClr val="00B050"/>
                </a:solidFill>
                <a:latin typeface="Carlito" panose="020F0502020204030204" pitchFamily="34" charset="0"/>
                <a:cs typeface="Carlito" panose="020F0502020204030204" pitchFamily="34" charset="0"/>
              </a:rPr>
              <a:t>officer, and</a:t>
            </a:r>
            <a:r>
              <a:rPr lang="en-US" sz="2000" dirty="0">
                <a:solidFill>
                  <a:srgbClr val="00B050"/>
                </a:solidFill>
                <a:latin typeface="Carlito" panose="020F0502020204030204" pitchFamily="34" charset="0"/>
                <a:cs typeface="Carlito" panose="020F0502020204030204" pitchFamily="34" charset="0"/>
              </a:rPr>
              <a:t/>
            </a:r>
            <a:br>
              <a:rPr lang="en-US" sz="2000" dirty="0">
                <a:solidFill>
                  <a:srgbClr val="00B050"/>
                </a:solidFill>
                <a:latin typeface="Carlito" panose="020F0502020204030204" pitchFamily="34" charset="0"/>
                <a:cs typeface="Carlito" panose="020F0502020204030204" pitchFamily="34" charset="0"/>
              </a:rPr>
            </a:br>
            <a:r>
              <a:rPr lang="en-US" sz="2000" dirty="0" smtClean="0">
                <a:solidFill>
                  <a:srgbClr val="00B050"/>
                </a:solidFill>
                <a:latin typeface="Carlito" panose="020F0502020204030204" pitchFamily="34" charset="0"/>
                <a:cs typeface="Carlito" panose="020F0502020204030204" pitchFamily="34" charset="0"/>
              </a:rPr>
              <a:t>	(</a:t>
            </a:r>
            <a:r>
              <a:rPr lang="en-US" sz="2000" dirty="0">
                <a:solidFill>
                  <a:srgbClr val="00B050"/>
                </a:solidFill>
                <a:latin typeface="Carlito" panose="020F0502020204030204" pitchFamily="34" charset="0"/>
                <a:cs typeface="Carlito" panose="020F0502020204030204" pitchFamily="34" charset="0"/>
              </a:rPr>
              <a:t>c) </a:t>
            </a:r>
            <a:r>
              <a:rPr lang="en-US" sz="2000" dirty="0" smtClean="0">
                <a:solidFill>
                  <a:srgbClr val="00B050"/>
                </a:solidFill>
                <a:latin typeface="Carlito" panose="020F0502020204030204" pitchFamily="34" charset="0"/>
                <a:cs typeface="Carlito" panose="020F0502020204030204" pitchFamily="34" charset="0"/>
              </a:rPr>
              <a:t>	biometric </a:t>
            </a:r>
            <a:r>
              <a:rPr lang="en-US" sz="2000" dirty="0">
                <a:solidFill>
                  <a:srgbClr val="00B050"/>
                </a:solidFill>
                <a:latin typeface="Carlito" panose="020F0502020204030204" pitchFamily="34" charset="0"/>
                <a:cs typeface="Carlito" panose="020F0502020204030204" pitchFamily="34" charset="0"/>
              </a:rPr>
              <a:t>registration of the probationer shall be conducted at the time of</a:t>
            </a:r>
            <a:br>
              <a:rPr lang="en-US" sz="2000" dirty="0">
                <a:solidFill>
                  <a:srgbClr val="00B050"/>
                </a:solidFill>
                <a:latin typeface="Carlito" panose="020F0502020204030204" pitchFamily="34" charset="0"/>
                <a:cs typeface="Carlito" panose="020F0502020204030204" pitchFamily="34" charset="0"/>
              </a:rPr>
            </a:br>
            <a:r>
              <a:rPr lang="en-US" sz="2000" dirty="0" smtClean="0">
                <a:solidFill>
                  <a:srgbClr val="00B050"/>
                </a:solidFill>
                <a:latin typeface="Carlito" panose="020F0502020204030204" pitchFamily="34" charset="0"/>
                <a:cs typeface="Carlito" panose="020F0502020204030204" pitchFamily="34" charset="0"/>
              </a:rPr>
              <a:t>		rendering </a:t>
            </a:r>
            <a:r>
              <a:rPr lang="en-US" sz="2000" dirty="0">
                <a:solidFill>
                  <a:srgbClr val="00B050"/>
                </a:solidFill>
                <a:latin typeface="Carlito" panose="020F0502020204030204" pitchFamily="34" charset="0"/>
                <a:cs typeface="Carlito" panose="020F0502020204030204" pitchFamily="34" charset="0"/>
              </a:rPr>
              <a:t>him for probation</a:t>
            </a:r>
            <a:r>
              <a:rPr lang="en-US" sz="2000" dirty="0" smtClean="0">
                <a:solidFill>
                  <a:srgbClr val="00B050"/>
                </a:solidFill>
                <a:latin typeface="Carlito" panose="020F0502020204030204" pitchFamily="34" charset="0"/>
                <a:cs typeface="Carlito" panose="020F0502020204030204" pitchFamily="34" charset="0"/>
              </a:rPr>
              <a:t>.</a:t>
            </a:r>
            <a:r>
              <a:rPr lang="en-US" sz="1200" dirty="0"/>
              <a:t/>
            </a:r>
            <a:br>
              <a:rPr lang="en-US" sz="1200" dirty="0"/>
            </a:br>
            <a:r>
              <a:rPr lang="en-US" sz="1200" dirty="0"/>
              <a:t/>
            </a:r>
            <a:br>
              <a:rPr lang="en-US" sz="1200" dirty="0"/>
            </a:br>
            <a:endParaRPr lang="en-US" sz="1200" dirty="0"/>
          </a:p>
        </p:txBody>
      </p:sp>
      <p:sp>
        <p:nvSpPr>
          <p:cNvPr id="3" name="Footer Placeholder 2"/>
          <p:cNvSpPr>
            <a:spLocks noGrp="1"/>
          </p:cNvSpPr>
          <p:nvPr>
            <p:ph type="ftr" sz="quarter" idx="11"/>
          </p:nvPr>
        </p:nvSpPr>
        <p:spPr>
          <a:xfrm>
            <a:off x="4056717" y="6243884"/>
            <a:ext cx="5399744" cy="365125"/>
          </a:xfrm>
        </p:spPr>
        <p:txBody>
          <a:bodyPr/>
          <a:lstStyle/>
          <a:p>
            <a:pPr algn="ctr"/>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12706445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415768" cy="5921062"/>
          </a:xfrm>
        </p:spPr>
        <p:txBody>
          <a:bodyPr>
            <a:noAutofit/>
          </a:bodyPr>
          <a:lstStyle/>
          <a:p>
            <a:pPr algn="l"/>
            <a:r>
              <a:rPr lang="en-US" sz="2000" b="1" dirty="0"/>
              <a:t>(3) </a:t>
            </a:r>
            <a:r>
              <a:rPr lang="en-US" sz="2200" b="1" dirty="0" smtClean="0"/>
              <a:t>	</a:t>
            </a:r>
            <a:r>
              <a:rPr lang="en-US" sz="2200" dirty="0" smtClean="0"/>
              <a:t>While </a:t>
            </a:r>
            <a:r>
              <a:rPr lang="en-US" sz="2200" dirty="0"/>
              <a:t>issuing a probation order, the Court after considering the recommendations of</a:t>
            </a:r>
            <a:br>
              <a:rPr lang="en-US" sz="2200" dirty="0"/>
            </a:br>
            <a:r>
              <a:rPr lang="en-US" sz="2200" dirty="0" smtClean="0"/>
              <a:t>	the </a:t>
            </a:r>
            <a:r>
              <a:rPr lang="en-US" sz="2200" dirty="0"/>
              <a:t>pre-sentencing </a:t>
            </a:r>
            <a:r>
              <a:rPr lang="en-US" sz="2200" dirty="0" smtClean="0"/>
              <a:t>report, </a:t>
            </a:r>
            <a:r>
              <a:rPr lang="en-US" sz="2200" dirty="0"/>
              <a:t>may, in addition to the conditions in sub-section (2), </a:t>
            </a:r>
            <a:r>
              <a:rPr lang="en-US" sz="2200" dirty="0" smtClean="0"/>
              <a:t>	impose 	the following </a:t>
            </a:r>
            <a:r>
              <a:rPr lang="en-US" sz="2200" dirty="0"/>
              <a:t>conditions</a:t>
            </a:r>
            <a:r>
              <a:rPr lang="en-US" sz="2200" dirty="0" smtClean="0"/>
              <a:t>:</a:t>
            </a:r>
            <a:r>
              <a:rPr lang="en-US" sz="2200" dirty="0"/>
              <a:t> </a:t>
            </a:r>
            <a:br>
              <a:rPr lang="en-US" sz="2200" dirty="0"/>
            </a:br>
            <a:r>
              <a:rPr lang="en-US" sz="2200" dirty="0"/>
              <a:t/>
            </a:r>
            <a:br>
              <a:rPr lang="en-US" sz="2200" dirty="0"/>
            </a:br>
            <a:r>
              <a:rPr lang="en-US" sz="2200" dirty="0" smtClean="0"/>
              <a:t>	(</a:t>
            </a:r>
            <a:r>
              <a:rPr lang="en-US" sz="2200" dirty="0"/>
              <a:t>a) </a:t>
            </a:r>
            <a:r>
              <a:rPr lang="en-US" sz="2200" dirty="0" smtClean="0"/>
              <a:t>	subject </a:t>
            </a:r>
            <a:r>
              <a:rPr lang="en-US" sz="2200" dirty="0"/>
              <a:t>to section 7, the probationer be required to perform a </a:t>
            </a:r>
            <a:r>
              <a:rPr lang="en-US" sz="2200" dirty="0" smtClean="0"/>
              <a:t>specified</a:t>
            </a:r>
            <a:r>
              <a:rPr lang="en-US" sz="2200" dirty="0"/>
              <a:t> </a:t>
            </a:r>
            <a:r>
              <a:rPr lang="en-US" sz="2200" dirty="0" smtClean="0"/>
              <a:t>number 			of hours </a:t>
            </a:r>
            <a:r>
              <a:rPr lang="en-US" sz="2200" dirty="0"/>
              <a:t>of community service</a:t>
            </a:r>
            <a:r>
              <a:rPr lang="en-US" sz="2200" dirty="0" smtClean="0"/>
              <a:t>;</a:t>
            </a:r>
            <a:r>
              <a:rPr lang="en-US" sz="2200" dirty="0"/>
              <a:t/>
            </a:r>
            <a:br>
              <a:rPr lang="en-US" sz="2200" dirty="0"/>
            </a:br>
            <a:r>
              <a:rPr lang="en-US" sz="2200" dirty="0" smtClean="0"/>
              <a:t>	(</a:t>
            </a:r>
            <a:r>
              <a:rPr lang="en-US" sz="2200" dirty="0"/>
              <a:t>b) </a:t>
            </a:r>
            <a:r>
              <a:rPr lang="en-US" sz="2200" dirty="0" smtClean="0"/>
              <a:t>	subject </a:t>
            </a:r>
            <a:r>
              <a:rPr lang="en-US" sz="2200" dirty="0"/>
              <a:t>to section </a:t>
            </a:r>
            <a:r>
              <a:rPr lang="en-US" sz="2200" dirty="0" smtClean="0"/>
              <a:t>8, </a:t>
            </a:r>
            <a:r>
              <a:rPr lang="en-US" sz="2200" dirty="0"/>
              <a:t>that the probationer is to undergo a course of </a:t>
            </a:r>
            <a:r>
              <a:rPr lang="en-US" sz="2200" dirty="0" smtClean="0"/>
              <a:t>vocational 			training in </a:t>
            </a:r>
            <a:r>
              <a:rPr lang="en-US" sz="2200" dirty="0"/>
              <a:t>a specified field</a:t>
            </a:r>
            <a:r>
              <a:rPr lang="en-US" sz="2200" dirty="0" smtClean="0"/>
              <a:t>;</a:t>
            </a:r>
            <a:r>
              <a:rPr lang="en-US" sz="2200" dirty="0"/>
              <a:t/>
            </a:r>
            <a:br>
              <a:rPr lang="en-US" sz="2200" dirty="0"/>
            </a:br>
            <a:r>
              <a:rPr lang="en-US" sz="2200" dirty="0" smtClean="0"/>
              <a:t>	(</a:t>
            </a:r>
            <a:r>
              <a:rPr lang="en-US" sz="2200" dirty="0"/>
              <a:t>c) </a:t>
            </a:r>
            <a:r>
              <a:rPr lang="en-US" sz="2200" dirty="0" smtClean="0"/>
              <a:t>	in </a:t>
            </a:r>
            <a:r>
              <a:rPr lang="en-US" sz="2200" dirty="0"/>
              <a:t>case the </a:t>
            </a:r>
            <a:r>
              <a:rPr lang="en-US" sz="2200" dirty="0" smtClean="0"/>
              <a:t>probationer, </a:t>
            </a:r>
            <a:r>
              <a:rPr lang="en-US" sz="2200" dirty="0"/>
              <a:t>is a drug </a:t>
            </a:r>
            <a:r>
              <a:rPr lang="en-US" sz="2200" dirty="0" smtClean="0"/>
              <a:t>addict, </a:t>
            </a:r>
            <a:r>
              <a:rPr lang="en-US" sz="2200" dirty="0"/>
              <a:t>to complete a drug </a:t>
            </a:r>
            <a:r>
              <a:rPr lang="en-US" sz="2200" dirty="0" smtClean="0"/>
              <a:t>rehabilitation 				program </a:t>
            </a:r>
            <a:r>
              <a:rPr lang="en-US" sz="2200" dirty="0"/>
              <a:t>at </a:t>
            </a:r>
            <a:r>
              <a:rPr lang="en-US" sz="2200" dirty="0" smtClean="0"/>
              <a:t>	any </a:t>
            </a:r>
            <a:r>
              <a:rPr lang="en-US" sz="2200" dirty="0"/>
              <a:t>drug rehabilitation facility, operated by Government or </a:t>
            </a:r>
            <a:r>
              <a:rPr lang="en-US" sz="2200" dirty="0" smtClean="0"/>
              <a:t>any 				registered non-governmental </a:t>
            </a:r>
            <a:r>
              <a:rPr lang="en-US" sz="2200" dirty="0"/>
              <a:t>organization; provided that the service is able </a:t>
            </a:r>
            <a:r>
              <a:rPr lang="en-US" sz="2200" dirty="0" smtClean="0"/>
              <a:t>to 			secure </a:t>
            </a:r>
            <a:r>
              <a:rPr lang="en-US" sz="2200" dirty="0"/>
              <a:t>a place for the </a:t>
            </a:r>
            <a:r>
              <a:rPr lang="en-US" sz="2200" dirty="0" smtClean="0"/>
              <a:t>probationer </a:t>
            </a:r>
            <a:r>
              <a:rPr lang="en-US" sz="2200" dirty="0"/>
              <a:t>at a drug rehabilitation facility</a:t>
            </a:r>
            <a:r>
              <a:rPr lang="en-US" sz="2200" dirty="0" smtClean="0"/>
              <a:t>;</a:t>
            </a:r>
            <a:r>
              <a:rPr lang="en-US" sz="2200" dirty="0"/>
              <a:t/>
            </a:r>
            <a:br>
              <a:rPr lang="en-US" sz="2200" dirty="0"/>
            </a:br>
            <a:r>
              <a:rPr lang="en-US" sz="2200" dirty="0" smtClean="0"/>
              <a:t>	(</a:t>
            </a:r>
            <a:r>
              <a:rPr lang="en-US" sz="2200" dirty="0"/>
              <a:t>d) </a:t>
            </a:r>
            <a:r>
              <a:rPr lang="en-US" sz="2200" dirty="0" smtClean="0"/>
              <a:t>	if </a:t>
            </a:r>
            <a:r>
              <a:rPr lang="en-US" sz="2200" dirty="0"/>
              <a:t>the probationer is pursuing academic studies or training, he must </a:t>
            </a:r>
            <a:r>
              <a:rPr lang="en-US" sz="2200" dirty="0" smtClean="0"/>
              <a:t>maintain a 			certain specified-level </a:t>
            </a:r>
            <a:r>
              <a:rPr lang="en-US" sz="2200" dirty="0"/>
              <a:t>of attendance, to be verified by probation </a:t>
            </a:r>
            <a:r>
              <a:rPr lang="en-US" sz="2200" dirty="0" smtClean="0"/>
              <a:t>officer with </a:t>
            </a:r>
            <a:r>
              <a:rPr lang="en-US" sz="2200" dirty="0"/>
              <a:t>the </a:t>
            </a:r>
            <a:r>
              <a:rPr lang="en-US" sz="2200" dirty="0" smtClean="0"/>
              <a:t>		institution concerned</a:t>
            </a:r>
            <a:r>
              <a:rPr lang="en-US" sz="2200" dirty="0"/>
              <a:t>; </a:t>
            </a:r>
            <a:r>
              <a:rPr lang="en-US" sz="2200" dirty="0" smtClean="0"/>
              <a:t>and</a:t>
            </a:r>
            <a:r>
              <a:rPr lang="en-US" sz="2200" dirty="0"/>
              <a:t/>
            </a:r>
            <a:br>
              <a:rPr lang="en-US" sz="2200" dirty="0"/>
            </a:br>
            <a:r>
              <a:rPr lang="en-US" sz="2200" dirty="0" smtClean="0"/>
              <a:t>	(</a:t>
            </a:r>
            <a:r>
              <a:rPr lang="en-US" sz="2200" dirty="0"/>
              <a:t>e) </a:t>
            </a:r>
            <a:r>
              <a:rPr lang="en-US" sz="2200" dirty="0" smtClean="0"/>
              <a:t>	any </a:t>
            </a:r>
            <a:r>
              <a:rPr lang="en-US" sz="2200" dirty="0"/>
              <a:t>other condition that the Court may determine.</a:t>
            </a:r>
            <a:r>
              <a:rPr lang="en-US" sz="1800" dirty="0"/>
              <a:t/>
            </a:r>
            <a:br>
              <a:rPr lang="en-US" sz="1800" dirty="0"/>
            </a:br>
            <a:endParaRPr lang="en-US" sz="1800" dirty="0"/>
          </a:p>
        </p:txBody>
      </p:sp>
      <p:sp>
        <p:nvSpPr>
          <p:cNvPr id="3" name="Footer Placeholder 2"/>
          <p:cNvSpPr>
            <a:spLocks noGrp="1"/>
          </p:cNvSpPr>
          <p:nvPr>
            <p:ph type="ftr" sz="quarter" idx="11"/>
          </p:nvPr>
        </p:nvSpPr>
        <p:spPr>
          <a:xfrm>
            <a:off x="3953686" y="6424299"/>
            <a:ext cx="5477017" cy="365125"/>
          </a:xfrm>
        </p:spPr>
        <p:txBody>
          <a:bodyPr/>
          <a:lstStyle/>
          <a:p>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30314165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1070" y="875763"/>
            <a:ext cx="10367493" cy="5359758"/>
          </a:xfrm>
        </p:spPr>
        <p:txBody>
          <a:bodyPr>
            <a:noAutofit/>
          </a:bodyPr>
          <a:lstStyle/>
          <a:p>
            <a:pPr algn="l"/>
            <a:r>
              <a:rPr lang="en-US" sz="2400" dirty="0" smtClean="0"/>
              <a:t/>
            </a:r>
            <a:br>
              <a:rPr lang="en-US" sz="2400" dirty="0" smtClean="0"/>
            </a:br>
            <a:r>
              <a:rPr lang="en-US" sz="2400" dirty="0"/>
              <a:t/>
            </a:r>
            <a:br>
              <a:rPr lang="en-US" sz="2400" dirty="0"/>
            </a:br>
            <a:r>
              <a:rPr lang="en-US" sz="2000" b="1" dirty="0" smtClean="0"/>
              <a:t>(</a:t>
            </a:r>
            <a:r>
              <a:rPr lang="en-US" sz="2000" b="1" dirty="0"/>
              <a:t>4) </a:t>
            </a:r>
            <a:r>
              <a:rPr lang="en-US" sz="2000" dirty="0" smtClean="0"/>
              <a:t>	Before </a:t>
            </a:r>
            <a:r>
              <a:rPr lang="en-US" sz="2000" dirty="0"/>
              <a:t>making a probation order, the Court shall explain to the convict, in a</a:t>
            </a:r>
            <a:br>
              <a:rPr lang="en-US" sz="2000" dirty="0"/>
            </a:br>
            <a:r>
              <a:rPr lang="en-US" sz="2000" dirty="0" smtClean="0"/>
              <a:t>	language </a:t>
            </a:r>
            <a:r>
              <a:rPr lang="en-US" sz="2000" dirty="0"/>
              <a:t>understood by </a:t>
            </a:r>
            <a:r>
              <a:rPr lang="en-US" sz="2000" dirty="0" smtClean="0"/>
              <a:t>him, </a:t>
            </a:r>
            <a:r>
              <a:rPr lang="en-US" sz="2000" dirty="0"/>
              <a:t>the effect of the proposed order and bond </a:t>
            </a:r>
            <a:r>
              <a:rPr lang="en-US" sz="2000" dirty="0" smtClean="0"/>
              <a:t>and </a:t>
            </a:r>
            <a:r>
              <a:rPr lang="en-US" sz="2000" dirty="0"/>
              <a:t>the </a:t>
            </a:r>
            <a:r>
              <a:rPr lang="en-US" sz="2000" dirty="0" smtClean="0"/>
              <a:t>	consequences of breaching </a:t>
            </a:r>
            <a:r>
              <a:rPr lang="en-US" sz="2000" dirty="0"/>
              <a:t>the condition or conditions, as the case </a:t>
            </a:r>
            <a:r>
              <a:rPr lang="en-US" sz="2000" dirty="0" smtClean="0"/>
              <a:t>may </a:t>
            </a:r>
            <a:r>
              <a:rPr lang="en-US" sz="2000" dirty="0"/>
              <a:t>be, mentioned </a:t>
            </a:r>
            <a:r>
              <a:rPr lang="en-US" sz="2000" dirty="0" smtClean="0"/>
              <a:t>	therein </a:t>
            </a:r>
            <a:r>
              <a:rPr lang="en-US" sz="2000" dirty="0"/>
              <a:t>during the </a:t>
            </a:r>
            <a:r>
              <a:rPr lang="en-US" sz="2000" dirty="0" smtClean="0"/>
              <a:t>probation period.</a:t>
            </a:r>
            <a:r>
              <a:rPr lang="en-US" sz="2000" dirty="0"/>
              <a:t/>
            </a:r>
            <a:br>
              <a:rPr lang="en-US" sz="2000" dirty="0"/>
            </a:br>
            <a:r>
              <a:rPr lang="en-US" sz="2000" b="1" dirty="0"/>
              <a:t>(5) </a:t>
            </a:r>
            <a:r>
              <a:rPr lang="en-US" sz="2000" dirty="0" smtClean="0"/>
              <a:t>	A </a:t>
            </a:r>
            <a:r>
              <a:rPr lang="en-US" sz="2000" dirty="0"/>
              <a:t>convict shall not be released on probation in a community where they </a:t>
            </a:r>
            <a:r>
              <a:rPr lang="en-US" sz="2000" dirty="0" smtClean="0"/>
              <a:t>face </a:t>
            </a:r>
            <a:r>
              <a:rPr lang="en-US" sz="2000" dirty="0"/>
              <a:t>a </a:t>
            </a:r>
            <a:r>
              <a:rPr lang="en-US" sz="2000" dirty="0" smtClean="0"/>
              <a:t>threat to life.</a:t>
            </a:r>
            <a:r>
              <a:rPr lang="en-US" sz="2000" dirty="0"/>
              <a:t/>
            </a:r>
            <a:br>
              <a:rPr lang="en-US" sz="2000" dirty="0"/>
            </a:br>
            <a:r>
              <a:rPr lang="en-US" sz="2000" b="1" dirty="0"/>
              <a:t>(6) </a:t>
            </a:r>
            <a:r>
              <a:rPr lang="en-US" sz="2000" dirty="0" smtClean="0"/>
              <a:t>	The </a:t>
            </a:r>
            <a:r>
              <a:rPr lang="en-US" sz="2000" dirty="0"/>
              <a:t>Court shall send a copy of a probation order to the concerned </a:t>
            </a:r>
            <a:r>
              <a:rPr lang="en-US" sz="2000" dirty="0" smtClean="0"/>
              <a:t>probation officer free </a:t>
            </a:r>
            <a:r>
              <a:rPr lang="en-US" sz="2000" dirty="0"/>
              <a:t>of </a:t>
            </a:r>
            <a:r>
              <a:rPr lang="en-US" sz="2000" dirty="0" smtClean="0"/>
              <a:t>	cost </a:t>
            </a:r>
            <a:r>
              <a:rPr lang="en-US" sz="2000" dirty="0"/>
              <a:t>and the officer shall acknowledge receipt</a:t>
            </a:r>
            <a:r>
              <a:rPr lang="en-US" sz="2000" dirty="0" smtClean="0"/>
              <a:t>.</a:t>
            </a:r>
            <a:br>
              <a:rPr lang="en-US" sz="2000" dirty="0" smtClean="0"/>
            </a:br>
            <a:r>
              <a:rPr lang="en-US" sz="2400" b="1" dirty="0"/>
              <a:t>7. Community service</a:t>
            </a:r>
            <a:r>
              <a:rPr lang="en-US" sz="2400" b="1" dirty="0" smtClean="0"/>
              <a:t>.-</a:t>
            </a:r>
            <a:r>
              <a:rPr lang="en-US" sz="2800" b="1" dirty="0" smtClean="0"/>
              <a:t/>
            </a:r>
            <a:br>
              <a:rPr lang="en-US" sz="2800" b="1" dirty="0" smtClean="0"/>
            </a:br>
            <a:r>
              <a:rPr lang="en-US" sz="2000" b="1" dirty="0" smtClean="0"/>
              <a:t>(1)	</a:t>
            </a:r>
            <a:r>
              <a:rPr lang="en-US" sz="2000" dirty="0" smtClean="0"/>
              <a:t>Community </a:t>
            </a:r>
            <a:r>
              <a:rPr lang="en-US" sz="2000" dirty="0"/>
              <a:t>service shall not be imposed unless the Court, after </a:t>
            </a:r>
            <a:r>
              <a:rPr lang="en-US" sz="2000" dirty="0" smtClean="0"/>
              <a:t>considering </a:t>
            </a:r>
            <a:r>
              <a:rPr lang="en-US" sz="2000" dirty="0"/>
              <a:t>the </a:t>
            </a:r>
            <a:r>
              <a:rPr lang="en-US" sz="2000" dirty="0" smtClean="0"/>
              <a:t>	recommendations </a:t>
            </a:r>
            <a:r>
              <a:rPr lang="en-US" sz="2000" dirty="0"/>
              <a:t>of the probation officer, is satisfied </a:t>
            </a:r>
            <a:r>
              <a:rPr lang="en-US" sz="2000" dirty="0" smtClean="0"/>
              <a:t>that-</a:t>
            </a:r>
            <a:r>
              <a:rPr lang="en-US" sz="2000" dirty="0"/>
              <a:t/>
            </a:r>
            <a:br>
              <a:rPr lang="en-US" sz="2000" dirty="0"/>
            </a:br>
            <a:r>
              <a:rPr lang="en-US" sz="2000" dirty="0"/>
              <a:t>	</a:t>
            </a:r>
            <a:r>
              <a:rPr lang="en-US" sz="2000" dirty="0" smtClean="0"/>
              <a:t>	(</a:t>
            </a:r>
            <a:r>
              <a:rPr lang="en-US" sz="2000" dirty="0"/>
              <a:t>a) 	the probationer is capable of performing community service; </a:t>
            </a:r>
            <a:r>
              <a:rPr lang="en-US" sz="2000" dirty="0" smtClean="0"/>
              <a:t/>
            </a:r>
            <a:br>
              <a:rPr lang="en-US" sz="2000" dirty="0" smtClean="0"/>
            </a:br>
            <a:r>
              <a:rPr lang="en-US" sz="2000" dirty="0" smtClean="0"/>
              <a:t>		(</a:t>
            </a:r>
            <a:r>
              <a:rPr lang="en-US" sz="2000" dirty="0"/>
              <a:t>b) 	such community service shall prove beneficial to the probationer's </a:t>
            </a:r>
            <a:r>
              <a:rPr lang="en-US" sz="2000" dirty="0" smtClean="0"/>
              <a:t> rehabilitation 				and 	reintegration </a:t>
            </a:r>
            <a:r>
              <a:rPr lang="en-US" sz="2000" dirty="0"/>
              <a:t>into </a:t>
            </a:r>
            <a:r>
              <a:rPr lang="en-US" sz="2000" dirty="0" smtClean="0"/>
              <a:t>mainstream </a:t>
            </a:r>
            <a:r>
              <a:rPr lang="en-US" sz="2000" dirty="0"/>
              <a:t>society and to the </a:t>
            </a:r>
            <a:r>
              <a:rPr lang="en-US" sz="2000" dirty="0" smtClean="0"/>
              <a:t>community</a:t>
            </a:r>
            <a:r>
              <a:rPr lang="en-US" sz="2000" dirty="0"/>
              <a:t>; and </a:t>
            </a:r>
            <a:r>
              <a:rPr lang="en-US" sz="2000" dirty="0" smtClean="0"/>
              <a:t/>
            </a:r>
            <a:br>
              <a:rPr lang="en-US" sz="2000" dirty="0" smtClean="0"/>
            </a:br>
            <a:r>
              <a:rPr lang="en-US" sz="2000" dirty="0" smtClean="0"/>
              <a:t>		(</a:t>
            </a:r>
            <a:r>
              <a:rPr lang="en-US" sz="2000" dirty="0"/>
              <a:t>c) 	the probationer consents regarding the feasibility of community service.</a:t>
            </a:r>
            <a:r>
              <a:rPr lang="en-US" sz="2000" dirty="0" smtClean="0"/>
              <a:t/>
            </a:r>
            <a:br>
              <a:rPr lang="en-US" sz="2000" dirty="0" smtClean="0"/>
            </a:br>
            <a:r>
              <a:rPr lang="en-US" sz="2400" dirty="0"/>
              <a:t/>
            </a:r>
            <a:br>
              <a:rPr lang="en-US" sz="2400" dirty="0"/>
            </a:br>
            <a:r>
              <a:rPr lang="en-US" sz="2400" dirty="0" smtClean="0"/>
              <a:t/>
            </a:r>
            <a:br>
              <a:rPr lang="en-US" sz="2400" dirty="0" smtClean="0"/>
            </a:br>
            <a:endParaRPr lang="en-US" sz="2400" dirty="0"/>
          </a:p>
        </p:txBody>
      </p:sp>
      <p:sp>
        <p:nvSpPr>
          <p:cNvPr id="3" name="Footer Placeholder 2"/>
          <p:cNvSpPr>
            <a:spLocks noGrp="1"/>
          </p:cNvSpPr>
          <p:nvPr>
            <p:ph type="ftr" sz="quarter" idx="11"/>
          </p:nvPr>
        </p:nvSpPr>
        <p:spPr>
          <a:xfrm>
            <a:off x="3934367" y="6235521"/>
            <a:ext cx="5464138" cy="365125"/>
          </a:xfrm>
        </p:spPr>
        <p:txBody>
          <a:bodyPr/>
          <a:lstStyle/>
          <a:p>
            <a:pPr algn="ctr"/>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16898040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707690" cy="6581104"/>
          </a:xfrm>
        </p:spPr>
        <p:txBody>
          <a:bodyPr>
            <a:noAutofit/>
          </a:bodyPr>
          <a:lstStyle/>
          <a:p>
            <a:pPr algn="l"/>
            <a:r>
              <a:rPr lang="en-US" sz="2400" b="1" dirty="0" smtClean="0"/>
              <a:t>(</a:t>
            </a:r>
            <a:r>
              <a:rPr lang="en-US" sz="2400" b="1" dirty="0"/>
              <a:t>2) </a:t>
            </a:r>
            <a:r>
              <a:rPr lang="en-US" sz="2400" dirty="0" smtClean="0"/>
              <a:t>When </a:t>
            </a:r>
            <a:r>
              <a:rPr lang="en-US" sz="2400" dirty="0"/>
              <a:t>the Court imposes community service on any probationer, it shall explain </a:t>
            </a:r>
            <a:r>
              <a:rPr lang="en-US" sz="2400" dirty="0" smtClean="0"/>
              <a:t>	to him</a:t>
            </a:r>
            <a:r>
              <a:rPr lang="en-US" sz="2400" dirty="0"/>
              <a:t>, in a language that he </a:t>
            </a:r>
            <a:r>
              <a:rPr lang="en-US" sz="2400" dirty="0" smtClean="0"/>
              <a:t>	understands- </a:t>
            </a:r>
            <a:r>
              <a:rPr lang="en-US" sz="2400" dirty="0"/>
              <a:t> </a:t>
            </a:r>
            <a:r>
              <a:rPr lang="en-US" sz="2000" dirty="0"/>
              <a:t/>
            </a:r>
            <a:br>
              <a:rPr lang="en-US" sz="2000" dirty="0"/>
            </a:br>
            <a:r>
              <a:rPr lang="en-US" sz="2000" dirty="0" smtClean="0"/>
              <a:t>		(</a:t>
            </a:r>
            <a:r>
              <a:rPr lang="en-US" sz="2000" dirty="0"/>
              <a:t>a) </a:t>
            </a:r>
            <a:r>
              <a:rPr lang="en-US" sz="2000" dirty="0" smtClean="0"/>
              <a:t>	the </a:t>
            </a:r>
            <a:r>
              <a:rPr lang="en-US" sz="2000" dirty="0"/>
              <a:t>purpose of the community service</a:t>
            </a:r>
            <a:r>
              <a:rPr lang="en-US" sz="2000" dirty="0" smtClean="0"/>
              <a:t>; </a:t>
            </a:r>
            <a:r>
              <a:rPr lang="en-US" sz="2000" dirty="0"/>
              <a:t> </a:t>
            </a:r>
            <a:br>
              <a:rPr lang="en-US" sz="2000" dirty="0"/>
            </a:br>
            <a:r>
              <a:rPr lang="en-US" sz="2000" dirty="0" smtClean="0"/>
              <a:t>		(</a:t>
            </a:r>
            <a:r>
              <a:rPr lang="en-US" sz="2000" dirty="0"/>
              <a:t>b) </a:t>
            </a:r>
            <a:r>
              <a:rPr lang="en-US" sz="2000" dirty="0" smtClean="0"/>
              <a:t>	the </a:t>
            </a:r>
            <a:r>
              <a:rPr lang="en-US" sz="2000" dirty="0"/>
              <a:t>consequences of a breach of the terms and condition of such </a:t>
            </a:r>
            <a:r>
              <a:rPr lang="en-US" sz="2000" dirty="0" smtClean="0"/>
              <a:t>community service 				and,</a:t>
            </a:r>
            <a:r>
              <a:rPr lang="en-US" sz="2000" dirty="0"/>
              <a:t/>
            </a:r>
            <a:br>
              <a:rPr lang="en-US" sz="2000" dirty="0"/>
            </a:br>
            <a:r>
              <a:rPr lang="en-US" sz="2000" dirty="0" smtClean="0"/>
              <a:t>		(</a:t>
            </a:r>
            <a:r>
              <a:rPr lang="en-US" sz="2000" dirty="0"/>
              <a:t>c) </a:t>
            </a:r>
            <a:r>
              <a:rPr lang="en-US" sz="2000" dirty="0" smtClean="0"/>
              <a:t>	that </a:t>
            </a:r>
            <a:r>
              <a:rPr lang="en-US" sz="2000" dirty="0"/>
              <a:t>the Court can set aside, modify or review any community service </a:t>
            </a:r>
            <a:r>
              <a:rPr lang="en-US" sz="2000" dirty="0" smtClean="0"/>
              <a:t>s0 imposed</a:t>
            </a:r>
            <a:r>
              <a:rPr lang="en-US" sz="2000" dirty="0"/>
              <a:t>, on </a:t>
            </a:r>
            <a:r>
              <a:rPr lang="en-US" sz="2000" dirty="0" smtClean="0"/>
              <a:t>				the 	recommendation </a:t>
            </a:r>
            <a:r>
              <a:rPr lang="en-US" sz="2000" dirty="0"/>
              <a:t>of </a:t>
            </a:r>
            <a:r>
              <a:rPr lang="en-US" sz="2000" dirty="0" smtClean="0"/>
              <a:t>the </a:t>
            </a:r>
            <a:r>
              <a:rPr lang="en-US" sz="2000" dirty="0"/>
              <a:t>probation officer</a:t>
            </a:r>
            <a:r>
              <a:rPr lang="en-US" sz="2000" dirty="0" smtClean="0"/>
              <a:t>. </a:t>
            </a:r>
            <a:r>
              <a:rPr lang="en-US" sz="2000" dirty="0"/>
              <a:t> </a:t>
            </a:r>
            <a:br>
              <a:rPr lang="en-US" sz="2000" dirty="0"/>
            </a:br>
            <a:r>
              <a:rPr lang="en-US" sz="2400" b="1" dirty="0"/>
              <a:t>(3</a:t>
            </a:r>
            <a:r>
              <a:rPr lang="en-US" sz="2400" b="1" dirty="0" smtClean="0"/>
              <a:t>)</a:t>
            </a:r>
            <a:r>
              <a:rPr lang="en-US" sz="2000" dirty="0" smtClean="0"/>
              <a:t>	Subject </a:t>
            </a:r>
            <a:r>
              <a:rPr lang="en-US" sz="2000" dirty="0"/>
              <a:t>to sub-section (1) of section 10, a probationer shall perform his </a:t>
            </a:r>
            <a:r>
              <a:rPr lang="en-US" sz="2000" dirty="0" smtClean="0"/>
              <a:t>community service 	during </a:t>
            </a:r>
            <a:r>
              <a:rPr lang="en-US" sz="2000" dirty="0"/>
              <a:t>his probation </a:t>
            </a:r>
            <a:r>
              <a:rPr lang="en-US" sz="2000" dirty="0" smtClean="0"/>
              <a:t>period.</a:t>
            </a:r>
            <a:r>
              <a:rPr lang="en-US" sz="2000" dirty="0"/>
              <a:t/>
            </a:r>
            <a:br>
              <a:rPr lang="en-US" sz="2000" dirty="0"/>
            </a:br>
            <a:r>
              <a:rPr lang="en-US" sz="2400" b="1" dirty="0"/>
              <a:t>(4) </a:t>
            </a:r>
            <a:r>
              <a:rPr lang="en-US" sz="2400" b="1" dirty="0" smtClean="0"/>
              <a:t>	</a:t>
            </a:r>
            <a:r>
              <a:rPr lang="en-US" sz="2000" dirty="0" smtClean="0"/>
              <a:t>A probationer </a:t>
            </a:r>
            <a:r>
              <a:rPr lang="en-US" sz="2000" dirty="0"/>
              <a:t>shall not be required to </a:t>
            </a:r>
            <a:r>
              <a:rPr lang="en-US" sz="2000" dirty="0" smtClean="0"/>
              <a:t>perform </a:t>
            </a:r>
            <a:r>
              <a:rPr lang="en-US" sz="2000" dirty="0"/>
              <a:t>any community </a:t>
            </a:r>
            <a:r>
              <a:rPr lang="en-US" sz="2000" dirty="0" smtClean="0"/>
              <a:t>service which conflicts </a:t>
            </a:r>
            <a:r>
              <a:rPr lang="en-US" sz="2000" dirty="0"/>
              <a:t>with his </a:t>
            </a:r>
            <a:r>
              <a:rPr lang="en-US" sz="2000" dirty="0" smtClean="0"/>
              <a:t>	religious </a:t>
            </a:r>
            <a:r>
              <a:rPr lang="en-US" sz="2000" dirty="0"/>
              <a:t>beliefs</a:t>
            </a:r>
            <a:r>
              <a:rPr lang="en-US" sz="2000" dirty="0" smtClean="0"/>
              <a:t>.</a:t>
            </a:r>
            <a:r>
              <a:rPr lang="en-US" sz="2000" dirty="0"/>
              <a:t/>
            </a:r>
            <a:br>
              <a:rPr lang="en-US" sz="2000" dirty="0"/>
            </a:br>
            <a:r>
              <a:rPr lang="en-US" sz="2400" b="1" dirty="0"/>
              <a:t>(5) </a:t>
            </a:r>
            <a:r>
              <a:rPr lang="en-US" sz="2400" b="1" dirty="0" smtClean="0"/>
              <a:t>	</a:t>
            </a:r>
            <a:r>
              <a:rPr lang="en-US" sz="2000" dirty="0" smtClean="0"/>
              <a:t>The </a:t>
            </a:r>
            <a:r>
              <a:rPr lang="en-US" sz="2000" dirty="0"/>
              <a:t>probation officer shall seek to arrange the community service so that it does </a:t>
            </a:r>
            <a:r>
              <a:rPr lang="en-US" sz="2000" dirty="0" smtClean="0"/>
              <a:t>not interfere 	with </a:t>
            </a:r>
            <a:r>
              <a:rPr lang="en-US" sz="2000" dirty="0"/>
              <a:t>the probationer's </a:t>
            </a:r>
            <a:r>
              <a:rPr lang="en-US" sz="2000" dirty="0" smtClean="0"/>
              <a:t>employment </a:t>
            </a:r>
            <a:r>
              <a:rPr lang="en-US" sz="2000" dirty="0"/>
              <a:t>or education.</a:t>
            </a:r>
            <a:br>
              <a:rPr lang="en-US" sz="2000" dirty="0"/>
            </a:br>
            <a:r>
              <a:rPr lang="en-US" sz="2400" b="1" dirty="0"/>
              <a:t>(6) </a:t>
            </a:r>
            <a:r>
              <a:rPr lang="en-US" sz="2400" b="1" dirty="0" smtClean="0"/>
              <a:t>	</a:t>
            </a:r>
            <a:r>
              <a:rPr lang="en-US" sz="2000" dirty="0" smtClean="0"/>
              <a:t>A </a:t>
            </a:r>
            <a:r>
              <a:rPr lang="en-US" sz="2000" dirty="0"/>
              <a:t>probationer who fails to abide by the terms of the community service shall </a:t>
            </a:r>
            <a:r>
              <a:rPr lang="en-US" sz="2000" dirty="0" smtClean="0"/>
              <a:t>be deemed </a:t>
            </a:r>
            <a:r>
              <a:rPr lang="en-US" sz="2000" dirty="0"/>
              <a:t>to </a:t>
            </a:r>
            <a:r>
              <a:rPr lang="en-US" sz="2000" dirty="0" smtClean="0"/>
              <a:t>	have </a:t>
            </a:r>
            <a:r>
              <a:rPr lang="en-US" sz="2000" dirty="0"/>
              <a:t>failed to observe </a:t>
            </a:r>
            <a:r>
              <a:rPr lang="en-US" sz="2000" dirty="0" smtClean="0"/>
              <a:t>the condition </a:t>
            </a:r>
            <a:r>
              <a:rPr lang="en-US" sz="2000" dirty="0"/>
              <a:t>of his probation as per provisions of this section</a:t>
            </a:r>
            <a:r>
              <a:rPr lang="en-US" sz="2000" dirty="0" smtClean="0"/>
              <a:t>.</a:t>
            </a:r>
            <a:r>
              <a:rPr lang="en-US" sz="2000" dirty="0"/>
              <a:t> </a:t>
            </a:r>
            <a:br>
              <a:rPr lang="en-US" sz="2000" dirty="0"/>
            </a:br>
            <a:r>
              <a:rPr lang="en-US" sz="2400" b="1" dirty="0"/>
              <a:t>(7) </a:t>
            </a:r>
            <a:r>
              <a:rPr lang="en-US" sz="2000" dirty="0" smtClean="0"/>
              <a:t>	The </a:t>
            </a:r>
            <a:r>
              <a:rPr lang="en-US" sz="2000" dirty="0"/>
              <a:t>Court may, for reasons to be recorded in writing, order a convict to </a:t>
            </a:r>
            <a:r>
              <a:rPr lang="en-US" sz="2000" dirty="0" smtClean="0"/>
              <a:t>community service 	under </a:t>
            </a:r>
            <a:r>
              <a:rPr lang="en-US" sz="2000" dirty="0"/>
              <a:t>its own </a:t>
            </a:r>
            <a:r>
              <a:rPr lang="en-US" sz="2000" dirty="0" smtClean="0"/>
              <a:t>supervision</a:t>
            </a:r>
            <a:r>
              <a:rPr lang="en-US" sz="2000" dirty="0"/>
              <a:t>, instead of sending him into the supervision of a probation officer</a:t>
            </a:r>
          </a:p>
        </p:txBody>
      </p:sp>
      <p:sp>
        <p:nvSpPr>
          <p:cNvPr id="3" name="Footer Placeholder 2"/>
          <p:cNvSpPr>
            <a:spLocks noGrp="1"/>
          </p:cNvSpPr>
          <p:nvPr>
            <p:ph type="ftr" sz="quarter" idx="11"/>
          </p:nvPr>
        </p:nvSpPr>
        <p:spPr>
          <a:xfrm>
            <a:off x="4106086" y="6215979"/>
            <a:ext cx="5464138" cy="365125"/>
          </a:xfrm>
        </p:spPr>
        <p:txBody>
          <a:bodyPr/>
          <a:lstStyle/>
          <a:p>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4773486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8039" y="273676"/>
            <a:ext cx="10496283" cy="6449096"/>
          </a:xfrm>
        </p:spPr>
        <p:txBody>
          <a:bodyPr>
            <a:noAutofit/>
          </a:bodyPr>
          <a:lstStyle/>
          <a:p>
            <a:pPr algn="l"/>
            <a:r>
              <a:rPr lang="en-US" sz="2000" b="1" dirty="0"/>
              <a:t>8</a:t>
            </a:r>
            <a:r>
              <a:rPr lang="en-US" sz="2000" b="1" dirty="0" smtClean="0"/>
              <a:t>. </a:t>
            </a:r>
            <a:r>
              <a:rPr lang="en-US" sz="2000" b="1" dirty="0"/>
              <a:t>Vocational training</a:t>
            </a:r>
            <a:r>
              <a:rPr lang="en-US" sz="2000" b="1" dirty="0" smtClean="0"/>
              <a:t>.-</a:t>
            </a:r>
            <a:br>
              <a:rPr lang="en-US" sz="2000" b="1" dirty="0" smtClean="0"/>
            </a:br>
            <a:r>
              <a:rPr lang="en-US" sz="2000" b="1" dirty="0" smtClean="0"/>
              <a:t>(</a:t>
            </a:r>
            <a:r>
              <a:rPr lang="en-US" sz="2000" b="1" dirty="0"/>
              <a:t>1) 	</a:t>
            </a:r>
            <a:r>
              <a:rPr lang="en-US" sz="1800" dirty="0" smtClean="0"/>
              <a:t>Vocational </a:t>
            </a:r>
            <a:r>
              <a:rPr lang="en-US" sz="1800" dirty="0"/>
              <a:t>training condition under sub-section (3) of section </a:t>
            </a:r>
            <a:r>
              <a:rPr lang="en-US" sz="1800" dirty="0" smtClean="0"/>
              <a:t>6,</a:t>
            </a:r>
            <a:r>
              <a:rPr lang="en-US" sz="1800" dirty="0"/>
              <a:t> </a:t>
            </a:r>
            <a:r>
              <a:rPr lang="en-US" sz="1800" dirty="0" smtClean="0"/>
              <a:t>shall </a:t>
            </a:r>
            <a:r>
              <a:rPr lang="en-US" sz="1800" dirty="0"/>
              <a:t>not be </a:t>
            </a:r>
            <a:r>
              <a:rPr lang="en-US" sz="1800" dirty="0" smtClean="0"/>
              <a:t>imposed </a:t>
            </a:r>
            <a:r>
              <a:rPr lang="en-US" sz="1800" dirty="0"/>
              <a:t>unless </a:t>
            </a:r>
            <a:r>
              <a:rPr lang="en-US" sz="1800" dirty="0" smtClean="0"/>
              <a:t>the </a:t>
            </a:r>
            <a:r>
              <a:rPr lang="en-US" sz="1800" dirty="0"/>
              <a:t>Court, </a:t>
            </a:r>
            <a:r>
              <a:rPr lang="en-US" sz="1800" dirty="0" smtClean="0"/>
              <a:t>	after </a:t>
            </a:r>
            <a:r>
              <a:rPr lang="en-US" sz="1800" dirty="0"/>
              <a:t>considering the recommendations of the </a:t>
            </a:r>
            <a:r>
              <a:rPr lang="en-US" sz="1800" dirty="0" smtClean="0"/>
              <a:t>probation officer</a:t>
            </a:r>
            <a:r>
              <a:rPr lang="en-US" sz="1800" dirty="0"/>
              <a:t>, is satisfied that </a:t>
            </a:r>
            <a:r>
              <a:rPr lang="en-US" sz="1800" dirty="0" smtClean="0"/>
              <a:t>-</a:t>
            </a:r>
            <a:r>
              <a:rPr lang="en-US" sz="1800" dirty="0"/>
              <a:t/>
            </a:r>
            <a:br>
              <a:rPr lang="en-US" sz="1800" dirty="0"/>
            </a:br>
            <a:r>
              <a:rPr lang="en-US" sz="1800" dirty="0" smtClean="0"/>
              <a:t>	</a:t>
            </a:r>
            <a:br>
              <a:rPr lang="en-US" sz="1800" dirty="0" smtClean="0"/>
            </a:br>
            <a:r>
              <a:rPr lang="en-US" sz="1800" dirty="0"/>
              <a:t>	</a:t>
            </a:r>
            <a:r>
              <a:rPr lang="en-US" sz="1800" dirty="0" smtClean="0"/>
              <a:t>(a)	arrangements </a:t>
            </a:r>
            <a:r>
              <a:rPr lang="en-US" sz="1800" dirty="0"/>
              <a:t>are in place which shall enable the probationers to </a:t>
            </a:r>
            <a:r>
              <a:rPr lang="en-US" sz="1800" dirty="0" smtClean="0"/>
              <a:t>perform such </a:t>
            </a:r>
            <a:r>
              <a:rPr lang="en-US" sz="1800" dirty="0"/>
              <a:t>training that suits </a:t>
            </a:r>
            <a:r>
              <a:rPr lang="en-US" sz="1800" dirty="0" smtClean="0"/>
              <a:t>			their age, gender</a:t>
            </a:r>
            <a:r>
              <a:rPr lang="en-US" sz="1800" dirty="0"/>
              <a:t>, culture, and disability if any</a:t>
            </a:r>
            <a:r>
              <a:rPr lang="en-US" sz="1800" dirty="0" smtClean="0"/>
              <a:t>; </a:t>
            </a:r>
            <a:r>
              <a:rPr lang="en-US" sz="1800" dirty="0"/>
              <a:t> </a:t>
            </a:r>
            <a:br>
              <a:rPr lang="en-US" sz="1800" dirty="0"/>
            </a:br>
            <a:r>
              <a:rPr lang="en-US" sz="1800" dirty="0" smtClean="0"/>
              <a:t>	(</a:t>
            </a:r>
            <a:r>
              <a:rPr lang="en-US" sz="1800" dirty="0"/>
              <a:t>b) </a:t>
            </a:r>
            <a:r>
              <a:rPr lang="en-US" sz="1800" dirty="0" smtClean="0"/>
              <a:t>	the </a:t>
            </a:r>
            <a:r>
              <a:rPr lang="en-US" sz="1800" dirty="0"/>
              <a:t>probationer is suited to undergo such training; </a:t>
            </a:r>
            <a:r>
              <a:rPr lang="en-US" sz="1800" dirty="0" smtClean="0"/>
              <a:t>and</a:t>
            </a:r>
            <a:r>
              <a:rPr lang="en-US" sz="1800" dirty="0"/>
              <a:t/>
            </a:r>
            <a:br>
              <a:rPr lang="en-US" sz="1800" dirty="0"/>
            </a:br>
            <a:r>
              <a:rPr lang="en-US" sz="1800" dirty="0" smtClean="0"/>
              <a:t>	(</a:t>
            </a:r>
            <a:r>
              <a:rPr lang="en-US" sz="1800" dirty="0"/>
              <a:t>c) </a:t>
            </a:r>
            <a:r>
              <a:rPr lang="en-US" sz="1800" dirty="0" smtClean="0"/>
              <a:t>	such </a:t>
            </a:r>
            <a:r>
              <a:rPr lang="en-US" sz="1800" dirty="0"/>
              <a:t>vocational training shall prove beneficial to the probation, </a:t>
            </a:r>
            <a:r>
              <a:rPr lang="en-US" sz="1800" dirty="0" smtClean="0"/>
              <a:t>rehabilitation and </a:t>
            </a:r>
            <a:r>
              <a:rPr lang="en-US" sz="1800" dirty="0"/>
              <a:t>reintegration into </a:t>
            </a:r>
            <a:r>
              <a:rPr lang="en-US" sz="1800" dirty="0" smtClean="0"/>
              <a:t>		mainstream </a:t>
            </a:r>
            <a:r>
              <a:rPr lang="en-US" sz="1800" dirty="0"/>
              <a:t>society and to the community; </a:t>
            </a:r>
            <a:r>
              <a:rPr lang="en-US" sz="1800" dirty="0" smtClean="0"/>
              <a:t>provided that </a:t>
            </a:r>
            <a:r>
              <a:rPr lang="en-US" sz="1800" dirty="0"/>
              <a:t>where the vocational training condition is </a:t>
            </a:r>
            <a:r>
              <a:rPr lang="en-US" sz="1800" dirty="0" smtClean="0"/>
              <a:t>		imposed, the </a:t>
            </a:r>
            <a:r>
              <a:rPr lang="en-US" sz="1800" dirty="0"/>
              <a:t>probation </a:t>
            </a:r>
            <a:r>
              <a:rPr lang="en-US" sz="1800" dirty="0" smtClean="0"/>
              <a:t>period may </a:t>
            </a:r>
            <a:r>
              <a:rPr lang="en-US" sz="1800" dirty="0"/>
              <a:t>be reduced to six months.</a:t>
            </a:r>
            <a:br>
              <a:rPr lang="en-US" sz="1800" dirty="0"/>
            </a:br>
            <a:r>
              <a:rPr lang="en-US" sz="1800" dirty="0"/>
              <a:t> </a:t>
            </a:r>
            <a:br>
              <a:rPr lang="en-US" sz="1800" dirty="0"/>
            </a:br>
            <a:r>
              <a:rPr lang="en-US" sz="1800" b="1" dirty="0"/>
              <a:t>(2) </a:t>
            </a:r>
            <a:r>
              <a:rPr lang="en-US" sz="1800" dirty="0" smtClean="0"/>
              <a:t>	Without </a:t>
            </a:r>
            <a:r>
              <a:rPr lang="en-US" sz="1800" dirty="0"/>
              <a:t>prejudice to the generality of sub-section (3) of section 6, before a </a:t>
            </a:r>
            <a:r>
              <a:rPr lang="en-US" sz="1800" dirty="0" smtClean="0"/>
              <a:t>Court imposes </a:t>
            </a:r>
            <a:r>
              <a:rPr lang="en-US" sz="1800" dirty="0"/>
              <a:t>a vocational </a:t>
            </a:r>
            <a:r>
              <a:rPr lang="en-US" sz="1800" dirty="0" smtClean="0"/>
              <a:t>	training condition</a:t>
            </a:r>
            <a:r>
              <a:rPr lang="en-US" sz="1800" dirty="0"/>
              <a:t>, on any probationer, it shall explain to him, in a </a:t>
            </a:r>
            <a:r>
              <a:rPr lang="en-US" sz="1800" dirty="0" smtClean="0"/>
              <a:t>language that </a:t>
            </a:r>
            <a:r>
              <a:rPr lang="en-US" sz="1800" dirty="0"/>
              <a:t>he understands-</a:t>
            </a:r>
            <a:br>
              <a:rPr lang="en-US" sz="1800" dirty="0"/>
            </a:br>
            <a:r>
              <a:rPr lang="en-US" sz="1800" dirty="0"/>
              <a:t> </a:t>
            </a:r>
            <a:br>
              <a:rPr lang="en-US" sz="1800" dirty="0"/>
            </a:br>
            <a:r>
              <a:rPr lang="en-US" sz="1800" dirty="0" smtClean="0"/>
              <a:t>	(</a:t>
            </a:r>
            <a:r>
              <a:rPr lang="en-US" sz="1800" dirty="0"/>
              <a:t>a) </a:t>
            </a:r>
            <a:r>
              <a:rPr lang="en-US" sz="1800" dirty="0" smtClean="0"/>
              <a:t>	the </a:t>
            </a:r>
            <a:r>
              <a:rPr lang="en-US" sz="1800" dirty="0"/>
              <a:t>purpose of the vocational training that he is to receive</a:t>
            </a:r>
            <a:r>
              <a:rPr lang="en-US" sz="1800" dirty="0" smtClean="0"/>
              <a:t>; </a:t>
            </a:r>
            <a:r>
              <a:rPr lang="en-US" sz="1800" dirty="0"/>
              <a:t> </a:t>
            </a:r>
            <a:br>
              <a:rPr lang="en-US" sz="1800" dirty="0"/>
            </a:br>
            <a:r>
              <a:rPr lang="en-US" sz="1800" dirty="0" smtClean="0"/>
              <a:t>	(</a:t>
            </a:r>
            <a:r>
              <a:rPr lang="en-US" sz="1800" dirty="0"/>
              <a:t>b) </a:t>
            </a:r>
            <a:r>
              <a:rPr lang="en-US" sz="1800" dirty="0" smtClean="0"/>
              <a:t>	the </a:t>
            </a:r>
            <a:r>
              <a:rPr lang="en-US" sz="1800" dirty="0"/>
              <a:t>benefit to the probationer of such vocational training condition</a:t>
            </a:r>
            <a:r>
              <a:rPr lang="en-US" sz="1800" dirty="0" smtClean="0"/>
              <a:t>;</a:t>
            </a:r>
            <a:r>
              <a:rPr lang="en-US" sz="1800" dirty="0"/>
              <a:t/>
            </a:r>
            <a:br>
              <a:rPr lang="en-US" sz="1800" dirty="0"/>
            </a:br>
            <a:r>
              <a:rPr lang="en-US" sz="1800" dirty="0" smtClean="0"/>
              <a:t>	(</a:t>
            </a:r>
            <a:r>
              <a:rPr lang="en-US" sz="1800" dirty="0"/>
              <a:t>c) </a:t>
            </a:r>
            <a:r>
              <a:rPr lang="en-US" sz="1800" dirty="0" smtClean="0"/>
              <a:t>	the </a:t>
            </a:r>
            <a:r>
              <a:rPr lang="en-US" sz="1800" dirty="0"/>
              <a:t>consequences of breach of the vocational training condition; </a:t>
            </a:r>
            <a:r>
              <a:rPr lang="en-US" sz="1800" dirty="0" smtClean="0"/>
              <a:t>and</a:t>
            </a:r>
            <a:r>
              <a:rPr lang="en-US" sz="1800" dirty="0"/>
              <a:t/>
            </a:r>
            <a:br>
              <a:rPr lang="en-US" sz="1800" dirty="0"/>
            </a:br>
            <a:r>
              <a:rPr lang="en-US" sz="1800" dirty="0" smtClean="0"/>
              <a:t>	(</a:t>
            </a:r>
            <a:r>
              <a:rPr lang="en-US" sz="1800" dirty="0"/>
              <a:t>d) </a:t>
            </a:r>
            <a:r>
              <a:rPr lang="en-US" sz="1800" dirty="0" smtClean="0"/>
              <a:t>	the </a:t>
            </a:r>
            <a:r>
              <a:rPr lang="en-US" sz="1800" dirty="0"/>
              <a:t>Court can set aside, modify or review any vocational training condition.</a:t>
            </a:r>
            <a:br>
              <a:rPr lang="en-US" sz="1800" dirty="0"/>
            </a:br>
            <a:r>
              <a:rPr lang="en-US" sz="1800" dirty="0" smtClean="0"/>
              <a:t>	(</a:t>
            </a:r>
            <a:r>
              <a:rPr lang="en-US" sz="1800" dirty="0"/>
              <a:t>3) </a:t>
            </a:r>
            <a:r>
              <a:rPr lang="en-US" sz="1800" dirty="0" smtClean="0"/>
              <a:t>	The </a:t>
            </a:r>
            <a:r>
              <a:rPr lang="en-US" sz="1800" dirty="0"/>
              <a:t>duration of the vocational training condition shall not be more than the </a:t>
            </a:r>
            <a:r>
              <a:rPr lang="en-US" sz="1800" dirty="0" smtClean="0"/>
              <a:t>duration of </a:t>
            </a:r>
            <a:r>
              <a:rPr lang="en-US" sz="1800" dirty="0"/>
              <a:t>probation </a:t>
            </a:r>
            <a:r>
              <a:rPr lang="en-US" sz="1800" dirty="0" smtClean="0"/>
              <a:t>		period</a:t>
            </a:r>
            <a:r>
              <a:rPr lang="en-US" sz="1800" dirty="0"/>
              <a:t>.</a:t>
            </a:r>
            <a:br>
              <a:rPr lang="en-US" sz="1800" dirty="0"/>
            </a:br>
            <a:r>
              <a:rPr lang="en-US" sz="1800" b="1" dirty="0"/>
              <a:t>(4) </a:t>
            </a:r>
            <a:r>
              <a:rPr lang="en-US" sz="1800" dirty="0" smtClean="0"/>
              <a:t>	A </a:t>
            </a:r>
            <a:r>
              <a:rPr lang="en-US" sz="1800" dirty="0"/>
              <a:t>probationer, who fails to abide by the terms of the vocational training </a:t>
            </a:r>
            <a:r>
              <a:rPr lang="en-US" sz="1800" dirty="0" smtClean="0"/>
              <a:t>condition, shall </a:t>
            </a:r>
            <a:r>
              <a:rPr lang="en-US" sz="1800" dirty="0"/>
              <a:t>be deemed to </a:t>
            </a:r>
            <a:r>
              <a:rPr lang="en-US" sz="1800" dirty="0" smtClean="0"/>
              <a:t>	have </a:t>
            </a:r>
            <a:r>
              <a:rPr lang="en-US" sz="1800" dirty="0"/>
              <a:t>failed to </a:t>
            </a:r>
            <a:r>
              <a:rPr lang="en-US" sz="1800" dirty="0" smtClean="0"/>
              <a:t>	observe </a:t>
            </a:r>
            <a:r>
              <a:rPr lang="en-US" sz="1800" dirty="0"/>
              <a:t>the conditions of his probation as per provisions of </a:t>
            </a:r>
            <a:r>
              <a:rPr lang="en-US" sz="1800" dirty="0" smtClean="0"/>
              <a:t>this section</a:t>
            </a:r>
            <a:r>
              <a:rPr lang="en-US" sz="1800" dirty="0"/>
              <a:t>.</a:t>
            </a:r>
            <a:r>
              <a:rPr lang="en-US" sz="1600" dirty="0"/>
              <a:t/>
            </a:r>
            <a:br>
              <a:rPr lang="en-US" sz="1600" dirty="0"/>
            </a:br>
            <a:endParaRPr lang="en-US" sz="1600" dirty="0"/>
          </a:p>
        </p:txBody>
      </p:sp>
      <p:sp>
        <p:nvSpPr>
          <p:cNvPr id="3" name="Footer Placeholder 2"/>
          <p:cNvSpPr>
            <a:spLocks noGrp="1"/>
          </p:cNvSpPr>
          <p:nvPr>
            <p:ph type="ftr" sz="quarter" idx="11"/>
          </p:nvPr>
        </p:nvSpPr>
        <p:spPr>
          <a:xfrm>
            <a:off x="4492978" y="6540209"/>
            <a:ext cx="4266403" cy="365125"/>
          </a:xfrm>
        </p:spPr>
        <p:txBody>
          <a:bodyPr/>
          <a:lstStyle/>
          <a:p>
            <a:r>
              <a:rPr lang="en-US" sz="1400" dirty="0" smtClean="0"/>
              <a:t>The Khyber Pakhtunkhwa Probation &amp; Parole Act, 2021</a:t>
            </a:r>
            <a:endParaRPr lang="en-US" sz="1400" dirty="0"/>
          </a:p>
        </p:txBody>
      </p:sp>
    </p:spTree>
    <p:extLst>
      <p:ext uri="{BB962C8B-B14F-4D97-AF65-F5344CB8AC3E}">
        <p14:creationId xmlns:p14="http://schemas.microsoft.com/office/powerpoint/2010/main" val="29418077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467283" cy="5882425"/>
          </a:xfrm>
        </p:spPr>
        <p:txBody>
          <a:bodyPr>
            <a:noAutofit/>
          </a:bodyPr>
          <a:lstStyle/>
          <a:p>
            <a:pPr algn="l"/>
            <a:r>
              <a:rPr lang="en-US" sz="1600" b="1" dirty="0"/>
              <a:t>9. Failure to observe the condition of probation</a:t>
            </a:r>
            <a:r>
              <a:rPr lang="en-US" sz="1600" b="1" dirty="0" smtClean="0"/>
              <a:t>.-</a:t>
            </a:r>
            <a:br>
              <a:rPr lang="en-US" sz="1600" b="1" dirty="0" smtClean="0"/>
            </a:br>
            <a:r>
              <a:rPr lang="en-US" sz="1600" b="1" dirty="0" smtClean="0"/>
              <a:t>(</a:t>
            </a:r>
            <a:r>
              <a:rPr lang="en-US" sz="1600" b="1" dirty="0"/>
              <a:t>1) </a:t>
            </a:r>
            <a:r>
              <a:rPr lang="en-US" sz="1600" dirty="0" smtClean="0"/>
              <a:t>	If</a:t>
            </a:r>
            <a:r>
              <a:rPr lang="en-US" sz="1600" dirty="0"/>
              <a:t>, on the application or report of </a:t>
            </a:r>
            <a:r>
              <a:rPr lang="en-US" sz="1600" dirty="0" smtClean="0"/>
              <a:t>the Concerned </a:t>
            </a:r>
            <a:r>
              <a:rPr lang="en-US" sz="1600" dirty="0"/>
              <a:t>probation </a:t>
            </a:r>
            <a:r>
              <a:rPr lang="en-US" sz="1600" dirty="0" smtClean="0"/>
              <a:t>officer, the </a:t>
            </a:r>
            <a:r>
              <a:rPr lang="en-US" sz="1600" dirty="0"/>
              <a:t>Court. granting the probation order, and after </a:t>
            </a:r>
            <a:r>
              <a:rPr lang="en-US" sz="1600" dirty="0" smtClean="0"/>
              <a:t>	giving </a:t>
            </a:r>
            <a:r>
              <a:rPr lang="en-US" sz="1600" dirty="0"/>
              <a:t>an </a:t>
            </a:r>
            <a:r>
              <a:rPr lang="en-US" sz="1600" dirty="0" smtClean="0"/>
              <a:t>opportunity to </a:t>
            </a:r>
            <a:r>
              <a:rPr lang="en-US" sz="1600" dirty="0"/>
              <a:t>the probationer to be heard, has reason to believe that a grave breach or violation of the</a:t>
            </a:r>
            <a:br>
              <a:rPr lang="en-US" sz="1600" dirty="0"/>
            </a:br>
            <a:r>
              <a:rPr lang="en-US" sz="1600" dirty="0" smtClean="0"/>
              <a:t>	conditions </a:t>
            </a:r>
            <a:r>
              <a:rPr lang="en-US" sz="1600" dirty="0"/>
              <a:t>of probation have occurred. it shall revoke such order and sentence the probationer </a:t>
            </a:r>
            <a:r>
              <a:rPr lang="en-US" sz="1600" dirty="0" smtClean="0"/>
              <a:t>for the </a:t>
            </a:r>
            <a:r>
              <a:rPr lang="en-US" sz="1600" dirty="0"/>
              <a:t>punishment of </a:t>
            </a:r>
            <a:r>
              <a:rPr lang="en-US" sz="1600" dirty="0" smtClean="0"/>
              <a:t>	the </a:t>
            </a:r>
            <a:r>
              <a:rPr lang="en-US" sz="1600" dirty="0"/>
              <a:t>original offence.</a:t>
            </a:r>
            <a:br>
              <a:rPr lang="en-US" sz="1600" dirty="0"/>
            </a:br>
            <a:r>
              <a:rPr lang="en-US" sz="1600" dirty="0"/>
              <a:t> </a:t>
            </a:r>
            <a:br>
              <a:rPr lang="en-US" sz="1600" dirty="0"/>
            </a:br>
            <a:r>
              <a:rPr lang="en-US" sz="1600" b="1" dirty="0"/>
              <a:t>(2</a:t>
            </a:r>
            <a:r>
              <a:rPr lang="en-US" sz="1600" b="1" dirty="0" smtClean="0"/>
              <a:t>)</a:t>
            </a:r>
            <a:r>
              <a:rPr lang="en-US" sz="1600" dirty="0" smtClean="0"/>
              <a:t>	 </a:t>
            </a:r>
            <a:r>
              <a:rPr lang="en-US" sz="1600" dirty="0"/>
              <a:t>All applications. under sub-section (1), shall be made through the probation </a:t>
            </a:r>
            <a:r>
              <a:rPr lang="en-US" sz="1600" dirty="0" smtClean="0"/>
              <a:t>officer, who </a:t>
            </a:r>
            <a:r>
              <a:rPr lang="en-US" sz="1600" dirty="0"/>
              <a:t>shall provide all material and </a:t>
            </a:r>
            <a:r>
              <a:rPr lang="en-US" sz="1600" dirty="0" smtClean="0"/>
              <a:t>	evidence </a:t>
            </a:r>
            <a:r>
              <a:rPr lang="en-US" sz="1600" dirty="0"/>
              <a:t>to the Court to establish the suspected breach </a:t>
            </a:r>
            <a:r>
              <a:rPr lang="en-US" sz="1600" dirty="0" smtClean="0"/>
              <a:t>or violation</a:t>
            </a:r>
            <a:r>
              <a:rPr lang="en-US" sz="1600" dirty="0"/>
              <a:t>.</a:t>
            </a:r>
            <a:br>
              <a:rPr lang="en-US" sz="1600" dirty="0"/>
            </a:br>
            <a:r>
              <a:rPr lang="en-US" sz="1600" dirty="0"/>
              <a:t> </a:t>
            </a:r>
            <a:br>
              <a:rPr lang="en-US" sz="1600" dirty="0"/>
            </a:br>
            <a:r>
              <a:rPr lang="en-US" sz="1600" b="1" dirty="0"/>
              <a:t>(3) </a:t>
            </a:r>
            <a:r>
              <a:rPr lang="en-US" sz="1600" dirty="0" smtClean="0"/>
              <a:t>	Upon </a:t>
            </a:r>
            <a:r>
              <a:rPr lang="en-US" sz="1600" dirty="0"/>
              <a:t>such application or report, if the Court has reason to believe that </a:t>
            </a:r>
            <a:r>
              <a:rPr lang="en-US" sz="1600" dirty="0" smtClean="0"/>
              <a:t>the probationer </a:t>
            </a:r>
            <a:r>
              <a:rPr lang="en-US" sz="1600" dirty="0"/>
              <a:t>has violated the conditions of </a:t>
            </a:r>
            <a:r>
              <a:rPr lang="en-US" sz="1600" dirty="0" smtClean="0"/>
              <a:t>	probation</a:t>
            </a:r>
            <a:r>
              <a:rPr lang="en-US" sz="1600" dirty="0"/>
              <a:t>, it shall issue warrant for his arrest and </a:t>
            </a:r>
            <a:r>
              <a:rPr lang="en-US" sz="1600" dirty="0" smtClean="0"/>
              <a:t>summon his </a:t>
            </a:r>
            <a:r>
              <a:rPr lang="en-US" sz="1600" dirty="0"/>
              <a:t>sureties, where applicable.</a:t>
            </a:r>
            <a:br>
              <a:rPr lang="en-US" sz="1600" dirty="0"/>
            </a:br>
            <a:r>
              <a:rPr lang="en-US" sz="1600" dirty="0"/>
              <a:t> </a:t>
            </a:r>
            <a:br>
              <a:rPr lang="en-US" sz="1600" dirty="0"/>
            </a:br>
            <a:r>
              <a:rPr lang="en-US" sz="1600" b="1" dirty="0" smtClean="0"/>
              <a:t>(4) </a:t>
            </a:r>
            <a:r>
              <a:rPr lang="en-US" sz="1600" dirty="0" smtClean="0"/>
              <a:t>	Where </a:t>
            </a:r>
            <a:r>
              <a:rPr lang="en-US" sz="1600" dirty="0"/>
              <a:t>the Court is of the opinion that violation of conditions are minor in nature, </a:t>
            </a:r>
            <a:r>
              <a:rPr lang="en-US" sz="1600" dirty="0" smtClean="0"/>
              <a:t>it shall </a:t>
            </a:r>
            <a:r>
              <a:rPr lang="en-US" sz="1600" dirty="0"/>
              <a:t>issue such probationer with a </a:t>
            </a:r>
            <a:r>
              <a:rPr lang="en-US" sz="1600" dirty="0" smtClean="0"/>
              <a:t>	warning </a:t>
            </a:r>
            <a:r>
              <a:rPr lang="en-US" sz="1600" dirty="0"/>
              <a:t>upon the first violation. In case of </a:t>
            </a:r>
            <a:r>
              <a:rPr lang="en-US" sz="1600" dirty="0" smtClean="0"/>
              <a:t>second </a:t>
            </a:r>
            <a:r>
              <a:rPr lang="en-US" sz="1600" dirty="0"/>
              <a:t>instance </a:t>
            </a:r>
            <a:r>
              <a:rPr lang="en-US" sz="1600" dirty="0" smtClean="0"/>
              <a:t>for minor </a:t>
            </a:r>
            <a:r>
              <a:rPr lang="en-US" sz="1600" dirty="0"/>
              <a:t>violation of any conditions of probation. the </a:t>
            </a:r>
            <a:r>
              <a:rPr lang="en-US" sz="1600" dirty="0" smtClean="0"/>
              <a:t>	sureties </a:t>
            </a:r>
            <a:r>
              <a:rPr lang="en-US" sz="1600" dirty="0"/>
              <a:t>of such probationers shall be </a:t>
            </a:r>
            <a:r>
              <a:rPr lang="en-US" sz="1600" dirty="0" smtClean="0"/>
              <a:t>called	personally</a:t>
            </a:r>
            <a:r>
              <a:rPr lang="en-US" sz="1600" dirty="0"/>
              <a:t>. and they shall be warned about the consequences, arising out </a:t>
            </a:r>
            <a:r>
              <a:rPr lang="en-US" sz="1600" dirty="0" smtClean="0"/>
              <a:t>	of </a:t>
            </a:r>
            <a:r>
              <a:rPr lang="en-US" sz="1600" dirty="0"/>
              <a:t>third violation, </a:t>
            </a:r>
            <a:r>
              <a:rPr lang="en-US" sz="1600" dirty="0" smtClean="0"/>
              <a:t>as specified </a:t>
            </a:r>
            <a:r>
              <a:rPr lang="en-US" sz="1600" dirty="0"/>
              <a:t>in sub-section (5).</a:t>
            </a:r>
            <a:br>
              <a:rPr lang="en-US" sz="1600" dirty="0"/>
            </a:br>
            <a:r>
              <a:rPr lang="en-US" sz="1600" dirty="0" smtClean="0"/>
              <a:t/>
            </a:r>
            <a:br>
              <a:rPr lang="en-US" sz="1600" dirty="0" smtClean="0"/>
            </a:br>
            <a:r>
              <a:rPr lang="en-US" sz="1600" b="1" dirty="0" smtClean="0"/>
              <a:t>(</a:t>
            </a:r>
            <a:r>
              <a:rPr lang="en-US" sz="1600" b="1" dirty="0"/>
              <a:t>5) </a:t>
            </a:r>
            <a:r>
              <a:rPr lang="en-US" sz="1600" dirty="0" smtClean="0"/>
              <a:t>	In </a:t>
            </a:r>
            <a:r>
              <a:rPr lang="en-US" sz="1600" dirty="0"/>
              <a:t>the third instance of violation of any condition of probation, the probation </a:t>
            </a:r>
            <a:r>
              <a:rPr lang="en-US" sz="1600" dirty="0" smtClean="0"/>
              <a:t>officer shall </a:t>
            </a:r>
            <a:r>
              <a:rPr lang="en-US" sz="1600" dirty="0"/>
              <a:t>recommend to the Court for </a:t>
            </a:r>
            <a:r>
              <a:rPr lang="en-US" sz="1600" dirty="0" smtClean="0"/>
              <a:t>	the </a:t>
            </a:r>
            <a:r>
              <a:rPr lang="en-US" sz="1600" dirty="0"/>
              <a:t>cancellation of probation order and sentencing of </a:t>
            </a:r>
            <a:r>
              <a:rPr lang="en-US" sz="1600" dirty="0" smtClean="0"/>
              <a:t>original punishment </a:t>
            </a:r>
            <a:r>
              <a:rPr lang="en-US" sz="1600" dirty="0"/>
              <a:t>provided for the offence</a:t>
            </a:r>
            <a:r>
              <a:rPr lang="en-US" sz="1600" dirty="0" smtClean="0"/>
              <a:t>.</a:t>
            </a:r>
            <a:br>
              <a:rPr lang="en-US" sz="1600" dirty="0" smtClean="0"/>
            </a:br>
            <a:r>
              <a:rPr lang="en-US" sz="1600" dirty="0"/>
              <a:t/>
            </a:r>
            <a:br>
              <a:rPr lang="en-US" sz="1600" dirty="0"/>
            </a:br>
            <a:r>
              <a:rPr lang="en-US" sz="1600" b="1" dirty="0"/>
              <a:t>(6) </a:t>
            </a:r>
            <a:r>
              <a:rPr lang="en-US" sz="1600" dirty="0" smtClean="0"/>
              <a:t>	In </a:t>
            </a:r>
            <a:r>
              <a:rPr lang="en-US" sz="1600" dirty="0"/>
              <a:t>addition to the cancelation of probation order under sub-section (5). the </a:t>
            </a:r>
            <a:r>
              <a:rPr lang="en-US" sz="1600" dirty="0" smtClean="0"/>
              <a:t>probation officer </a:t>
            </a:r>
            <a:r>
              <a:rPr lang="en-US" sz="1600" dirty="0"/>
              <a:t>may recommend to the </a:t>
            </a:r>
            <a:r>
              <a:rPr lang="en-US" sz="1600" dirty="0" smtClean="0"/>
              <a:t>	Court </a:t>
            </a:r>
            <a:r>
              <a:rPr lang="en-US" sz="1600" dirty="0"/>
              <a:t>a fine of rupees, not exceeding ten thousand, to be </a:t>
            </a:r>
            <a:r>
              <a:rPr lang="en-US" sz="1600" dirty="0" smtClean="0"/>
              <a:t>imposed upon </a:t>
            </a:r>
            <a:r>
              <a:rPr lang="en-US" sz="1600" dirty="0"/>
              <a:t>the probationer in case of violation of any </a:t>
            </a:r>
            <a:r>
              <a:rPr lang="en-US" sz="1600" dirty="0" smtClean="0"/>
              <a:t>	condition </a:t>
            </a:r>
            <a:r>
              <a:rPr lang="en-US" sz="1600" dirty="0"/>
              <a:t>at third instance.</a:t>
            </a:r>
            <a:br>
              <a:rPr lang="en-US" sz="1600" dirty="0"/>
            </a:br>
            <a:endParaRPr lang="en-US" sz="1600" dirty="0"/>
          </a:p>
        </p:txBody>
      </p:sp>
      <p:sp>
        <p:nvSpPr>
          <p:cNvPr id="3" name="Footer Placeholder 2"/>
          <p:cNvSpPr>
            <a:spLocks noGrp="1"/>
          </p:cNvSpPr>
          <p:nvPr>
            <p:ph type="ftr" sz="quarter" idx="11"/>
          </p:nvPr>
        </p:nvSpPr>
        <p:spPr>
          <a:xfrm>
            <a:off x="4256339" y="6385662"/>
            <a:ext cx="4923225" cy="365125"/>
          </a:xfrm>
        </p:spPr>
        <p:txBody>
          <a:bodyPr/>
          <a:lstStyle/>
          <a:p>
            <a:r>
              <a:rPr lang="en-US" sz="1600" dirty="0" smtClean="0"/>
              <a:t>The Khyber Pakhtunkhwa Probation &amp; Parole Act, 2021</a:t>
            </a:r>
            <a:endParaRPr lang="en-US" sz="1600" dirty="0"/>
          </a:p>
        </p:txBody>
      </p:sp>
    </p:spTree>
    <p:extLst>
      <p:ext uri="{BB962C8B-B14F-4D97-AF65-F5344CB8AC3E}">
        <p14:creationId xmlns:p14="http://schemas.microsoft.com/office/powerpoint/2010/main" val="29949402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390010" cy="5830910"/>
          </a:xfrm>
        </p:spPr>
        <p:txBody>
          <a:bodyPr>
            <a:noAutofit/>
          </a:bodyPr>
          <a:lstStyle/>
          <a:p>
            <a:pPr algn="l"/>
            <a:r>
              <a:rPr lang="en-US" sz="2400" b="1" dirty="0"/>
              <a:t>10. </a:t>
            </a:r>
            <a:r>
              <a:rPr lang="en-US" sz="2400" b="1" dirty="0" smtClean="0"/>
              <a:t>Modification </a:t>
            </a:r>
            <a:r>
              <a:rPr lang="en-US" sz="2400" b="1" dirty="0"/>
              <a:t>of conditions of probation order</a:t>
            </a:r>
            <a:r>
              <a:rPr lang="en-US" sz="2400" b="1" dirty="0" smtClean="0"/>
              <a:t>.-</a:t>
            </a:r>
            <a:br>
              <a:rPr lang="en-US" sz="2400" b="1" dirty="0" smtClean="0"/>
            </a:br>
            <a:r>
              <a:rPr lang="en-US" sz="2400" b="1" dirty="0" smtClean="0"/>
              <a:t>(</a:t>
            </a:r>
            <a:r>
              <a:rPr lang="en-US" sz="2400" b="1" dirty="0"/>
              <a:t>1) </a:t>
            </a:r>
            <a:r>
              <a:rPr lang="en-US" sz="2000" dirty="0"/>
              <a:t>The conditions of </a:t>
            </a:r>
            <a:r>
              <a:rPr lang="en-US" sz="2000" dirty="0" smtClean="0"/>
              <a:t>probation may be</a:t>
            </a:r>
            <a:r>
              <a:rPr lang="en-US" sz="2000" dirty="0"/>
              <a:t> </a:t>
            </a:r>
            <a:r>
              <a:rPr lang="en-US" sz="2000" dirty="0" smtClean="0"/>
              <a:t>modified </a:t>
            </a:r>
            <a:r>
              <a:rPr lang="en-US" sz="2000" dirty="0"/>
              <a:t>by the Court that made </a:t>
            </a:r>
            <a:r>
              <a:rPr lang="en-US" sz="2000" dirty="0" smtClean="0"/>
              <a:t>it, </a:t>
            </a:r>
            <a:r>
              <a:rPr lang="en-US" sz="2000" dirty="0"/>
              <a:t>on its own motion or </a:t>
            </a:r>
            <a:r>
              <a:rPr lang="en-US" sz="2000" dirty="0" smtClean="0"/>
              <a:t>	on </a:t>
            </a:r>
            <a:r>
              <a:rPr lang="en-US" sz="2000" dirty="0"/>
              <a:t>the application of the </a:t>
            </a:r>
            <a:r>
              <a:rPr lang="en-US" sz="2000" dirty="0" smtClean="0"/>
              <a:t>probation officer concerned </a:t>
            </a:r>
            <a:r>
              <a:rPr lang="en-US" sz="2000" dirty="0"/>
              <a:t>or upon the application of the </a:t>
            </a:r>
            <a:r>
              <a:rPr lang="en-US" sz="2000" dirty="0" smtClean="0"/>
              <a:t>	probationer</a:t>
            </a:r>
            <a:r>
              <a:rPr lang="en-US" sz="2000" dirty="0"/>
              <a:t>, as the case may </a:t>
            </a:r>
            <a:r>
              <a:rPr lang="en-US" sz="2000" dirty="0" smtClean="0"/>
              <a:t>be</a:t>
            </a:r>
            <a:r>
              <a:rPr lang="en-US" sz="2000" dirty="0"/>
              <a:t>:</a:t>
            </a:r>
            <a:br>
              <a:rPr lang="en-US" sz="2000" dirty="0"/>
            </a:br>
            <a:r>
              <a:rPr lang="en-US" sz="2000" dirty="0" smtClean="0"/>
              <a:t>	Provided </a:t>
            </a:r>
            <a:r>
              <a:rPr lang="en-US" sz="2000" dirty="0"/>
              <a:t>that if the Court </a:t>
            </a:r>
            <a:r>
              <a:rPr lang="en-US" sz="2000" dirty="0" smtClean="0"/>
              <a:t>modifies </a:t>
            </a:r>
            <a:r>
              <a:rPr lang="en-US" sz="2000" dirty="0"/>
              <a:t>the conditions of the probation order against the findings</a:t>
            </a:r>
            <a:br>
              <a:rPr lang="en-US" sz="2000" dirty="0"/>
            </a:br>
            <a:r>
              <a:rPr lang="en-US" sz="2000" dirty="0" smtClean="0"/>
              <a:t>	of </a:t>
            </a:r>
            <a:r>
              <a:rPr lang="en-US" sz="2000" dirty="0"/>
              <a:t>the supervision report, it </a:t>
            </a:r>
            <a:r>
              <a:rPr lang="en-US" sz="2000" dirty="0" smtClean="0"/>
              <a:t>shall record </a:t>
            </a:r>
            <a:r>
              <a:rPr lang="en-US" sz="2000" dirty="0"/>
              <a:t>its reasons in writing.</a:t>
            </a:r>
            <a:br>
              <a:rPr lang="en-US" sz="2000" dirty="0"/>
            </a:br>
            <a:r>
              <a:rPr lang="en-US" sz="2000" dirty="0"/>
              <a:t> </a:t>
            </a:r>
            <a:br>
              <a:rPr lang="en-US" sz="2000" dirty="0"/>
            </a:br>
            <a:r>
              <a:rPr lang="en-US" sz="2000" dirty="0"/>
              <a:t>(2) </a:t>
            </a:r>
            <a:r>
              <a:rPr lang="en-US" sz="2000" dirty="0" smtClean="0"/>
              <a:t>	Prior </a:t>
            </a:r>
            <a:r>
              <a:rPr lang="en-US" sz="2000" dirty="0"/>
              <a:t>to modifying the conditions of </a:t>
            </a:r>
            <a:r>
              <a:rPr lang="en-US" sz="2000" dirty="0" smtClean="0"/>
              <a:t>probation, </a:t>
            </a:r>
            <a:r>
              <a:rPr lang="en-US" sz="2000" dirty="0"/>
              <a:t>the Court shall summon the convict</a:t>
            </a:r>
            <a:br>
              <a:rPr lang="en-US" sz="2000" dirty="0"/>
            </a:br>
            <a:r>
              <a:rPr lang="en-US" sz="2000" dirty="0" smtClean="0"/>
              <a:t>	and </a:t>
            </a:r>
            <a:r>
              <a:rPr lang="en-US" sz="2000" dirty="0"/>
              <a:t>give him a reasonable opportunity to show cause why the conditions should not be </a:t>
            </a:r>
            <a:r>
              <a:rPr lang="en-US" sz="2000" dirty="0" smtClean="0"/>
              <a:t>	varied</a:t>
            </a:r>
            <a:r>
              <a:rPr lang="en-US" sz="2000" dirty="0"/>
              <a:t>:</a:t>
            </a:r>
            <a:br>
              <a:rPr lang="en-US" sz="2000" dirty="0"/>
            </a:br>
            <a:r>
              <a:rPr lang="en-US" sz="2000" dirty="0" smtClean="0"/>
              <a:t>	Provided </a:t>
            </a:r>
            <a:r>
              <a:rPr lang="en-US" sz="2000" dirty="0"/>
              <a:t>that where the bond is with surety or sureties, no modification shall be made</a:t>
            </a:r>
            <a:br>
              <a:rPr lang="en-US" sz="2000" dirty="0"/>
            </a:br>
            <a:r>
              <a:rPr lang="en-US" sz="2000" dirty="0" smtClean="0"/>
              <a:t>	without the </a:t>
            </a:r>
            <a:r>
              <a:rPr lang="en-US" sz="2000" dirty="0"/>
              <a:t>consent of surety or sureties and if such surety does not consent to modification, </a:t>
            </a:r>
            <a:r>
              <a:rPr lang="en-US" sz="2000" dirty="0" smtClean="0"/>
              <a:t>	the Court </a:t>
            </a:r>
            <a:r>
              <a:rPr lang="en-US" sz="2000" dirty="0"/>
              <a:t>shall require the convict to execute a fresh bond.</a:t>
            </a:r>
            <a:br>
              <a:rPr lang="en-US" sz="2000" dirty="0"/>
            </a:br>
            <a:r>
              <a:rPr lang="en-US" sz="2000" dirty="0"/>
              <a:t> </a:t>
            </a:r>
            <a:br>
              <a:rPr lang="en-US" sz="2000" dirty="0"/>
            </a:br>
            <a:r>
              <a:rPr lang="en-US" sz="2400" b="1" dirty="0" smtClean="0"/>
              <a:t>11. Order </a:t>
            </a:r>
            <a:r>
              <a:rPr lang="en-US" sz="2400" b="1" dirty="0"/>
              <a:t>of sureties and bond.--</a:t>
            </a:r>
            <a:r>
              <a:rPr lang="en-US" sz="2000" dirty="0"/>
              <a:t>The provisions of sections 122, 406-A, 314, 514-A and 515</a:t>
            </a:r>
            <a:br>
              <a:rPr lang="en-US" sz="2000" dirty="0"/>
            </a:br>
            <a:r>
              <a:rPr lang="en-US" sz="2000" dirty="0" smtClean="0"/>
              <a:t>	of </a:t>
            </a:r>
            <a:r>
              <a:rPr lang="en-US" sz="2000" dirty="0"/>
              <a:t>the Code shall, as nearly as may be practicable, apply in the case of execution of surety and</a:t>
            </a:r>
            <a:br>
              <a:rPr lang="en-US" sz="2000" dirty="0"/>
            </a:br>
            <a:r>
              <a:rPr lang="en-US" sz="2000" dirty="0" smtClean="0"/>
              <a:t>	bonds </a:t>
            </a:r>
            <a:r>
              <a:rPr lang="en-US" sz="2000" dirty="0"/>
              <a:t>under this Act.</a:t>
            </a:r>
            <a:br>
              <a:rPr lang="en-US" sz="2000" dirty="0"/>
            </a:br>
            <a:endParaRPr lang="en-US" sz="2000" dirty="0"/>
          </a:p>
        </p:txBody>
      </p:sp>
      <p:sp>
        <p:nvSpPr>
          <p:cNvPr id="3" name="Footer Placeholder 2"/>
          <p:cNvSpPr>
            <a:spLocks noGrp="1"/>
          </p:cNvSpPr>
          <p:nvPr>
            <p:ph type="ftr" sz="quarter" idx="11"/>
          </p:nvPr>
        </p:nvSpPr>
        <p:spPr>
          <a:xfrm>
            <a:off x="3921489" y="6151585"/>
            <a:ext cx="5515653" cy="365125"/>
          </a:xfrm>
        </p:spPr>
        <p:txBody>
          <a:bodyPr/>
          <a:lstStyle/>
          <a:p>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33106860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5972577"/>
          </a:xfrm>
        </p:spPr>
        <p:txBody>
          <a:bodyPr>
            <a:noAutofit/>
          </a:bodyPr>
          <a:lstStyle/>
          <a:p>
            <a:pPr algn="l"/>
            <a:r>
              <a:rPr lang="en-US" sz="1800" b="1" dirty="0"/>
              <a:t>12. </a:t>
            </a:r>
            <a:r>
              <a:rPr lang="en-US" sz="2000" b="1" dirty="0"/>
              <a:t>Order of payment of compensation and damages.--(</a:t>
            </a:r>
            <a:r>
              <a:rPr lang="en-US" sz="1800" b="1" dirty="0"/>
              <a:t>1) </a:t>
            </a:r>
            <a:r>
              <a:rPr lang="en-US" sz="1600" dirty="0"/>
              <a:t>While making a probation </a:t>
            </a:r>
            <a:r>
              <a:rPr lang="en-US" sz="1600" dirty="0" smtClean="0"/>
              <a:t>order, </a:t>
            </a:r>
            <a:r>
              <a:rPr lang="en-US" sz="1600" dirty="0"/>
              <a:t>t</a:t>
            </a:r>
            <a:r>
              <a:rPr lang="en-US" sz="1600" dirty="0" smtClean="0"/>
              <a:t>he </a:t>
            </a:r>
            <a:r>
              <a:rPr lang="en-US" sz="1600" dirty="0"/>
              <a:t>Court </a:t>
            </a:r>
            <a:r>
              <a:rPr lang="en-US" sz="1600" dirty="0" smtClean="0"/>
              <a:t>	may</a:t>
            </a:r>
            <a:r>
              <a:rPr lang="en-US" sz="1600" dirty="0"/>
              <a:t>, subject to the relevant law, order the probationer to pay to the victim </a:t>
            </a:r>
            <a:r>
              <a:rPr lang="en-US" sz="1600" dirty="0" smtClean="0"/>
              <a:t>the compensation </a:t>
            </a:r>
            <a:r>
              <a:rPr lang="en-US" sz="1600" dirty="0"/>
              <a:t>for personal injury </a:t>
            </a:r>
            <a:r>
              <a:rPr lang="en-US" sz="1600" dirty="0" smtClean="0"/>
              <a:t>	or </a:t>
            </a:r>
            <a:r>
              <a:rPr lang="en-US" sz="1600" dirty="0"/>
              <a:t>the loss or damage of any property in such amount as the </a:t>
            </a:r>
            <a:r>
              <a:rPr lang="en-US" sz="1600" dirty="0" smtClean="0"/>
              <a:t>Court considers </a:t>
            </a:r>
            <a:r>
              <a:rPr lang="en-US" sz="1600" dirty="0"/>
              <a:t>reasonable.</a:t>
            </a:r>
            <a:br>
              <a:rPr lang="en-US" sz="1600" dirty="0"/>
            </a:br>
            <a:r>
              <a:rPr lang="en-US" sz="1600" dirty="0"/>
              <a:t> </a:t>
            </a:r>
            <a:br>
              <a:rPr lang="en-US" sz="1600" dirty="0"/>
            </a:br>
            <a:r>
              <a:rPr lang="en-US" sz="1600" b="1" dirty="0"/>
              <a:t>(2) </a:t>
            </a:r>
            <a:r>
              <a:rPr lang="en-US" sz="1600" dirty="0" smtClean="0"/>
              <a:t>	An </a:t>
            </a:r>
            <a:r>
              <a:rPr lang="en-US" sz="1600" dirty="0"/>
              <a:t>amount ordered to be paid by probationer, under sub-section (1) above, may </a:t>
            </a:r>
            <a:r>
              <a:rPr lang="en-US" sz="1600" dirty="0" smtClean="0"/>
              <a:t>be recovered </a:t>
            </a:r>
            <a:r>
              <a:rPr lang="en-US" sz="1600" dirty="0"/>
              <a:t>as fine </a:t>
            </a:r>
            <a:r>
              <a:rPr lang="en-US" sz="1600" dirty="0" smtClean="0"/>
              <a:t>in 	accordance </a:t>
            </a:r>
            <a:r>
              <a:rPr lang="en-US" sz="1600" dirty="0"/>
              <a:t>with the provisions of section 386 and </a:t>
            </a:r>
            <a:r>
              <a:rPr lang="en-US" sz="1600" dirty="0" smtClean="0"/>
              <a:t>section </a:t>
            </a:r>
            <a:r>
              <a:rPr lang="en-US" sz="1600" dirty="0"/>
              <a:t>387 of the </a:t>
            </a:r>
            <a:r>
              <a:rPr lang="en-US" sz="1600" dirty="0" smtClean="0"/>
              <a:t>Code.</a:t>
            </a:r>
            <a:r>
              <a:rPr lang="en-US" sz="1600" dirty="0"/>
              <a:t/>
            </a:r>
            <a:br>
              <a:rPr lang="en-US" sz="1600" dirty="0"/>
            </a:br>
            <a:r>
              <a:rPr lang="en-US" sz="1600" dirty="0"/>
              <a:t> </a:t>
            </a:r>
            <a:br>
              <a:rPr lang="en-US" sz="1600" dirty="0"/>
            </a:br>
            <a:r>
              <a:rPr lang="en-US" sz="1600" b="1" dirty="0"/>
              <a:t>(3) </a:t>
            </a:r>
            <a:r>
              <a:rPr lang="en-US" sz="1600" dirty="0" smtClean="0"/>
              <a:t>	In </a:t>
            </a:r>
            <a:r>
              <a:rPr lang="en-US" sz="1600" dirty="0"/>
              <a:t>any subsequent civil </a:t>
            </a:r>
            <a:r>
              <a:rPr lang="en-US" sz="1600" dirty="0" smtClean="0"/>
              <a:t>suit </a:t>
            </a:r>
            <a:r>
              <a:rPr lang="en-US" sz="1600" dirty="0"/>
              <a:t>or </a:t>
            </a:r>
            <a:r>
              <a:rPr lang="en-US" sz="1600" dirty="0" smtClean="0"/>
              <a:t>proceeding, related </a:t>
            </a:r>
            <a:r>
              <a:rPr lang="en-US" sz="1600" dirty="0"/>
              <a:t>to the same offence, the </a:t>
            </a:r>
            <a:r>
              <a:rPr lang="en-US" sz="1600" dirty="0" smtClean="0"/>
              <a:t>Court hearing </a:t>
            </a:r>
            <a:r>
              <a:rPr lang="en-US" sz="1600" dirty="0"/>
              <a:t>such suit or </a:t>
            </a:r>
            <a:r>
              <a:rPr lang="en-US" sz="1600" dirty="0" smtClean="0"/>
              <a:t>	proceeding </a:t>
            </a:r>
            <a:r>
              <a:rPr lang="en-US" sz="1600" dirty="0"/>
              <a:t>shall take into account any sum paid or recovered under this </a:t>
            </a:r>
            <a:r>
              <a:rPr lang="en-US" sz="1600" dirty="0" smtClean="0"/>
              <a:t>section while </a:t>
            </a:r>
            <a:r>
              <a:rPr lang="en-US" sz="1600" dirty="0"/>
              <a:t>awarding compensation </a:t>
            </a:r>
            <a:r>
              <a:rPr lang="en-US" sz="1600" dirty="0" smtClean="0"/>
              <a:t>	or </a:t>
            </a:r>
            <a:r>
              <a:rPr lang="en-US" sz="1600" dirty="0"/>
              <a:t>damages</a:t>
            </a:r>
            <a:r>
              <a:rPr lang="en-US" sz="1600" dirty="0" smtClean="0"/>
              <a:t>.</a:t>
            </a:r>
            <a:r>
              <a:rPr lang="en-US" sz="1800" b="1" dirty="0"/>
              <a:t/>
            </a:r>
            <a:br>
              <a:rPr lang="en-US" sz="1800" b="1" dirty="0"/>
            </a:br>
            <a:r>
              <a:rPr lang="en-US" sz="2000" b="1" dirty="0" smtClean="0"/>
              <a:t>13. </a:t>
            </a:r>
            <a:r>
              <a:rPr lang="en-US" sz="2000" b="1" dirty="0"/>
              <a:t>Effects of discharge and probation.--(1) </a:t>
            </a:r>
            <a:r>
              <a:rPr lang="en-US" sz="1600" dirty="0"/>
              <a:t>A probationer, who is discharged </a:t>
            </a:r>
            <a:r>
              <a:rPr lang="en-US" sz="1600" dirty="0" smtClean="0"/>
              <a:t>conditionally or </a:t>
            </a:r>
            <a:r>
              <a:rPr lang="en-US" sz="1600" dirty="0"/>
              <a:t>who </a:t>
            </a:r>
            <a:r>
              <a:rPr lang="en-US" sz="1600" dirty="0" smtClean="0"/>
              <a:t>is 	placed </a:t>
            </a:r>
            <a:r>
              <a:rPr lang="en-US" sz="1600" dirty="0"/>
              <a:t>on </a:t>
            </a:r>
            <a:r>
              <a:rPr lang="en-US" sz="1600" dirty="0" smtClean="0"/>
              <a:t>probation, </a:t>
            </a:r>
            <a:r>
              <a:rPr lang="en-US" sz="1600" dirty="0"/>
              <a:t>as the case may be, shall be </a:t>
            </a:r>
            <a:r>
              <a:rPr lang="en-US" sz="1600" dirty="0" smtClean="0"/>
              <a:t>disregarded </a:t>
            </a:r>
            <a:r>
              <a:rPr lang="en-US" sz="1600" dirty="0"/>
              <a:t>for the purposes of any </a:t>
            </a:r>
            <a:r>
              <a:rPr lang="en-US" sz="1600" dirty="0" smtClean="0"/>
              <a:t>law which imposes </a:t>
            </a:r>
            <a:r>
              <a:rPr lang="en-US" sz="1600" dirty="0"/>
              <a:t>any </a:t>
            </a:r>
            <a:r>
              <a:rPr lang="en-US" sz="1600" dirty="0" smtClean="0"/>
              <a:t>	disqualification </a:t>
            </a:r>
            <a:r>
              <a:rPr lang="en-US" sz="1600" dirty="0"/>
              <a:t>or disability upon convict persons or authorizes or requires </a:t>
            </a:r>
            <a:r>
              <a:rPr lang="en-US" sz="1600" dirty="0" smtClean="0"/>
              <a:t>the imposition </a:t>
            </a:r>
            <a:r>
              <a:rPr lang="en-US" sz="1600" dirty="0"/>
              <a:t>of any such </a:t>
            </a:r>
            <a:r>
              <a:rPr lang="en-US" sz="1600" dirty="0" smtClean="0"/>
              <a:t>	disqualification </a:t>
            </a:r>
            <a:r>
              <a:rPr lang="en-US" sz="1600" dirty="0"/>
              <a:t>or disability upon the completion of his sentence </a:t>
            </a:r>
            <a:r>
              <a:rPr lang="en-US" sz="1600" dirty="0" smtClean="0"/>
              <a:t>of probation</a:t>
            </a:r>
            <a:r>
              <a:rPr lang="en-US" sz="1600" dirty="0"/>
              <a:t>,</a:t>
            </a:r>
            <a:r>
              <a:rPr lang="en-US" sz="1600" dirty="0" smtClean="0"/>
              <a:t> </a:t>
            </a:r>
            <a:r>
              <a:rPr lang="en-US" sz="1600" dirty="0"/>
              <a:t>community service or vocational </a:t>
            </a:r>
            <a:r>
              <a:rPr lang="en-US" sz="1600" dirty="0" smtClean="0"/>
              <a:t>	training </a:t>
            </a:r>
            <a:r>
              <a:rPr lang="en-US" sz="1600" dirty="0"/>
              <a:t>as the case may be</a:t>
            </a:r>
            <a:r>
              <a:rPr lang="en-US" sz="1600" dirty="0" smtClean="0"/>
              <a:t>.</a:t>
            </a:r>
            <a:r>
              <a:rPr lang="en-US" sz="1600" dirty="0"/>
              <a:t/>
            </a:r>
            <a:br>
              <a:rPr lang="en-US" sz="1600" dirty="0"/>
            </a:br>
            <a:r>
              <a:rPr lang="en-US" sz="1600" dirty="0" smtClean="0"/>
              <a:t>	</a:t>
            </a:r>
            <a:r>
              <a:rPr lang="en-US" sz="1800" b="1" dirty="0" smtClean="0"/>
              <a:t>(</a:t>
            </a:r>
            <a:r>
              <a:rPr lang="en-US" sz="1800" b="1" dirty="0"/>
              <a:t>2) The provision of sub-section (1) shall not affect</a:t>
            </a:r>
            <a:r>
              <a:rPr lang="en-US" sz="1600" dirty="0"/>
              <a:t/>
            </a:r>
            <a:br>
              <a:rPr lang="en-US" sz="1600" dirty="0"/>
            </a:br>
            <a:r>
              <a:rPr lang="en-US" sz="1600" dirty="0"/>
              <a:t> </a:t>
            </a:r>
            <a:br>
              <a:rPr lang="en-US" sz="1600" dirty="0"/>
            </a:br>
            <a:r>
              <a:rPr lang="en-US" sz="1600" dirty="0" smtClean="0"/>
              <a:t>	</a:t>
            </a:r>
            <a:r>
              <a:rPr lang="en-US" sz="1600" b="1" dirty="0" smtClean="0"/>
              <a:t>(</a:t>
            </a:r>
            <a:r>
              <a:rPr lang="en-US" sz="1600" b="1" dirty="0"/>
              <a:t>a) </a:t>
            </a:r>
            <a:r>
              <a:rPr lang="en-US" sz="1600" dirty="0" smtClean="0"/>
              <a:t>	any </a:t>
            </a:r>
            <a:r>
              <a:rPr lang="en-US" sz="1600" dirty="0"/>
              <a:t>right of any such probationer to appeal against his conviction or to </a:t>
            </a:r>
            <a:r>
              <a:rPr lang="en-US" sz="1600" dirty="0" smtClean="0"/>
              <a:t>rely thereon </a:t>
            </a:r>
            <a:r>
              <a:rPr lang="en-US" sz="1600" dirty="0"/>
              <a:t>in bar of </a:t>
            </a:r>
            <a:r>
              <a:rPr lang="en-US" sz="1600" dirty="0" smtClean="0"/>
              <a:t>any 				subsequent proceedings </a:t>
            </a:r>
            <a:r>
              <a:rPr lang="en-US" sz="1600" dirty="0"/>
              <a:t>for the same offences:; and</a:t>
            </a:r>
            <a:br>
              <a:rPr lang="en-US" sz="1600" dirty="0"/>
            </a:br>
            <a:r>
              <a:rPr lang="en-US" sz="1600" dirty="0"/>
              <a:t> </a:t>
            </a:r>
            <a:br>
              <a:rPr lang="en-US" sz="1600" dirty="0"/>
            </a:br>
            <a:r>
              <a:rPr lang="en-US" sz="1600" dirty="0" smtClean="0"/>
              <a:t>	</a:t>
            </a:r>
            <a:r>
              <a:rPr lang="en-US" sz="1600" b="1" dirty="0" smtClean="0"/>
              <a:t>(</a:t>
            </a:r>
            <a:r>
              <a:rPr lang="en-US" sz="1600" b="1" dirty="0"/>
              <a:t>b) </a:t>
            </a:r>
            <a:r>
              <a:rPr lang="en-US" sz="1600" dirty="0" smtClean="0"/>
              <a:t>	the </a:t>
            </a:r>
            <a:r>
              <a:rPr lang="en-US" sz="1600" dirty="0"/>
              <a:t>re-vesting or restoration of any property in consequence of the conviction</a:t>
            </a:r>
            <a:br>
              <a:rPr lang="en-US" sz="1600" dirty="0"/>
            </a:br>
            <a:r>
              <a:rPr lang="en-US" sz="1600" dirty="0" smtClean="0"/>
              <a:t>		of </a:t>
            </a:r>
            <a:r>
              <a:rPr lang="en-US" sz="1600" dirty="0"/>
              <a:t>any such probationer.</a:t>
            </a:r>
            <a:br>
              <a:rPr lang="en-US" sz="1600" dirty="0"/>
            </a:br>
            <a:endParaRPr lang="en-US" sz="1600" dirty="0"/>
          </a:p>
        </p:txBody>
      </p:sp>
      <p:sp>
        <p:nvSpPr>
          <p:cNvPr id="3" name="Footer Placeholder 2"/>
          <p:cNvSpPr>
            <a:spLocks noGrp="1"/>
          </p:cNvSpPr>
          <p:nvPr>
            <p:ph type="ftr" sz="quarter" idx="11"/>
          </p:nvPr>
        </p:nvSpPr>
        <p:spPr>
          <a:xfrm>
            <a:off x="3755159" y="6293252"/>
            <a:ext cx="5477016" cy="365125"/>
          </a:xfrm>
        </p:spPr>
        <p:txBody>
          <a:bodyPr/>
          <a:lstStyle/>
          <a:p>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29054384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286556"/>
            <a:ext cx="10018713" cy="821028"/>
          </a:xfrm>
        </p:spPr>
        <p:txBody>
          <a:bodyPr>
            <a:normAutofit/>
          </a:bodyPr>
          <a:lstStyle/>
          <a:p>
            <a:r>
              <a:rPr lang="en-US" sz="2000" b="1" dirty="0"/>
              <a:t>Chapter-III</a:t>
            </a:r>
            <a:br>
              <a:rPr lang="en-US" sz="2000" b="1" dirty="0"/>
            </a:br>
            <a:r>
              <a:rPr lang="en-US" sz="2000" b="1" dirty="0" smtClean="0"/>
              <a:t>Parole</a:t>
            </a:r>
            <a:endParaRPr lang="en-US" sz="3200" b="1" dirty="0"/>
          </a:p>
        </p:txBody>
      </p:sp>
      <p:sp>
        <p:nvSpPr>
          <p:cNvPr id="3" name="Content Placeholder 2"/>
          <p:cNvSpPr>
            <a:spLocks noGrp="1"/>
          </p:cNvSpPr>
          <p:nvPr>
            <p:ph idx="1"/>
          </p:nvPr>
        </p:nvSpPr>
        <p:spPr>
          <a:xfrm>
            <a:off x="1484309" y="1107584"/>
            <a:ext cx="10454405" cy="5357611"/>
          </a:xfrm>
        </p:spPr>
        <p:txBody>
          <a:bodyPr>
            <a:normAutofit fontScale="40000" lnSpcReduction="20000"/>
          </a:bodyPr>
          <a:lstStyle/>
          <a:p>
            <a:pPr marL="0" indent="0">
              <a:buNone/>
            </a:pPr>
            <a:r>
              <a:rPr lang="en-US" sz="6000" b="1" dirty="0"/>
              <a:t>14. </a:t>
            </a:r>
            <a:r>
              <a:rPr lang="en-US" sz="6000" b="1" dirty="0" smtClean="0"/>
              <a:t>	Constitution </a:t>
            </a:r>
            <a:r>
              <a:rPr lang="en-US" sz="6000" b="1" dirty="0"/>
              <a:t>of parole committee-</a:t>
            </a:r>
            <a:r>
              <a:rPr lang="en-US" sz="6000" b="1" dirty="0" smtClean="0"/>
              <a:t>--</a:t>
            </a:r>
          </a:p>
          <a:p>
            <a:pPr marL="0" indent="0">
              <a:buNone/>
            </a:pPr>
            <a:r>
              <a:rPr lang="en-US" sz="4500" b="1" dirty="0"/>
              <a:t>	</a:t>
            </a:r>
            <a:r>
              <a:rPr lang="en-US" sz="4500" b="1" dirty="0" smtClean="0"/>
              <a:t>(</a:t>
            </a:r>
            <a:r>
              <a:rPr lang="en-US" sz="4500" b="1" dirty="0"/>
              <a:t>1</a:t>
            </a:r>
            <a:r>
              <a:rPr lang="en-US" sz="4500" b="1" dirty="0" smtClean="0"/>
              <a:t>)	 </a:t>
            </a:r>
            <a:r>
              <a:rPr lang="en-US" sz="4500" dirty="0"/>
              <a:t>There shall be constituted a parole committee </a:t>
            </a:r>
            <a:r>
              <a:rPr lang="en-US" sz="4500" dirty="0" smtClean="0"/>
              <a:t>at the </a:t>
            </a:r>
            <a:r>
              <a:rPr lang="en-US" sz="4500" dirty="0"/>
              <a:t>Provincial level comprising of an Additional </a:t>
            </a:r>
            <a:r>
              <a:rPr lang="en-US" sz="4500" dirty="0" smtClean="0"/>
              <a:t>			Secretary</a:t>
            </a:r>
            <a:r>
              <a:rPr lang="en-US" sz="4500" dirty="0"/>
              <a:t>, Home and Tribal Affairs </a:t>
            </a:r>
            <a:r>
              <a:rPr lang="en-US" sz="4500" dirty="0" smtClean="0"/>
              <a:t>Department, the </a:t>
            </a:r>
            <a:r>
              <a:rPr lang="en-US" sz="4500" dirty="0"/>
              <a:t>Inspector General of Prisons, the Director and </a:t>
            </a:r>
            <a:r>
              <a:rPr lang="en-US" sz="4500" dirty="0" smtClean="0"/>
              <a:t>		two </a:t>
            </a:r>
            <a:r>
              <a:rPr lang="en-US" sz="4500" dirty="0"/>
              <a:t>persons from civil society, nominated </a:t>
            </a:r>
            <a:r>
              <a:rPr lang="en-US" sz="4500" dirty="0" smtClean="0"/>
              <a:t>by Government</a:t>
            </a:r>
            <a:r>
              <a:rPr lang="en-US" sz="4500" dirty="0"/>
              <a:t>.</a:t>
            </a:r>
          </a:p>
          <a:p>
            <a:pPr marL="0" indent="0">
              <a:buNone/>
            </a:pPr>
            <a:r>
              <a:rPr lang="en-US" sz="4500" dirty="0"/>
              <a:t> </a:t>
            </a:r>
            <a:r>
              <a:rPr lang="en-US" sz="4500" dirty="0" smtClean="0"/>
              <a:t>	</a:t>
            </a:r>
            <a:r>
              <a:rPr lang="en-US" sz="4500" b="1" dirty="0" smtClean="0"/>
              <a:t>(</a:t>
            </a:r>
            <a:r>
              <a:rPr lang="en-US" sz="4500" b="1" dirty="0"/>
              <a:t>2) </a:t>
            </a:r>
            <a:r>
              <a:rPr lang="en-US" sz="4500" b="1" dirty="0" smtClean="0"/>
              <a:t>	</a:t>
            </a:r>
            <a:r>
              <a:rPr lang="en-US" sz="4500" dirty="0" smtClean="0"/>
              <a:t>The </a:t>
            </a:r>
            <a:r>
              <a:rPr lang="en-US" sz="4500" dirty="0"/>
              <a:t>parole committee shall convene once a month to decide upon </a:t>
            </a:r>
            <a:r>
              <a:rPr lang="en-US" sz="4500" dirty="0" smtClean="0"/>
              <a:t>the recommendations </a:t>
            </a:r>
            <a:r>
              <a:rPr lang="en-US" sz="4500" dirty="0"/>
              <a:t>of the </a:t>
            </a:r>
            <a:r>
              <a:rPr lang="en-US" sz="4500" dirty="0" smtClean="0"/>
              <a:t>			parole </a:t>
            </a:r>
            <a:r>
              <a:rPr lang="en-US" sz="4500" dirty="0"/>
              <a:t>sub-committee. The parole committee shall, in cases where </a:t>
            </a:r>
            <a:r>
              <a:rPr lang="en-US" sz="4500" dirty="0" smtClean="0"/>
              <a:t>the recommendations </a:t>
            </a:r>
            <a:r>
              <a:rPr lang="en-US" sz="4500" dirty="0"/>
              <a:t>of the </a:t>
            </a:r>
            <a:r>
              <a:rPr lang="en-US" sz="4500" dirty="0" smtClean="0"/>
              <a:t>			parole </a:t>
            </a:r>
            <a:r>
              <a:rPr lang="en-US" sz="4500" dirty="0"/>
              <a:t>sub-committee are not accepted, shall record its reasons for doing </a:t>
            </a:r>
            <a:r>
              <a:rPr lang="en-US" sz="4500" dirty="0" smtClean="0"/>
              <a:t>so in </a:t>
            </a:r>
            <a:r>
              <a:rPr lang="en-US" sz="4500" dirty="0"/>
              <a:t>writing</a:t>
            </a:r>
          </a:p>
          <a:p>
            <a:pPr marL="0" indent="0">
              <a:buNone/>
            </a:pPr>
            <a:r>
              <a:rPr lang="en-US" sz="4500" b="1" dirty="0"/>
              <a:t> </a:t>
            </a:r>
            <a:r>
              <a:rPr lang="en-US" sz="4500" b="1" dirty="0" smtClean="0"/>
              <a:t>	(</a:t>
            </a:r>
            <a:r>
              <a:rPr lang="en-US" sz="4500" b="1" dirty="0"/>
              <a:t>3) </a:t>
            </a:r>
            <a:r>
              <a:rPr lang="en-US" sz="4500" b="1" dirty="0" smtClean="0"/>
              <a:t>	</a:t>
            </a:r>
            <a:r>
              <a:rPr lang="en-US" sz="4500" dirty="0" smtClean="0"/>
              <a:t>The </a:t>
            </a:r>
            <a:r>
              <a:rPr lang="en-US" sz="4500" dirty="0"/>
              <a:t>parole committee shall also have the power to take cases for parole upon </a:t>
            </a:r>
            <a:r>
              <a:rPr lang="en-US" sz="4500" dirty="0" smtClean="0"/>
              <a:t>their knowledge.</a:t>
            </a:r>
            <a:endParaRPr lang="en-US" sz="4500" dirty="0"/>
          </a:p>
          <a:p>
            <a:pPr marL="0" indent="0">
              <a:buNone/>
            </a:pPr>
            <a:r>
              <a:rPr lang="en-US" sz="7400" b="1" dirty="0"/>
              <a:t> </a:t>
            </a:r>
            <a:r>
              <a:rPr lang="en-US" sz="6000" b="1" dirty="0" smtClean="0"/>
              <a:t>15</a:t>
            </a:r>
            <a:r>
              <a:rPr lang="en-US" sz="6000" b="1" dirty="0"/>
              <a:t>. </a:t>
            </a:r>
            <a:r>
              <a:rPr lang="en-US" sz="6000" b="1" dirty="0" smtClean="0"/>
              <a:t>	Constitution </a:t>
            </a:r>
            <a:r>
              <a:rPr lang="en-US" sz="6000" b="1" dirty="0"/>
              <a:t>of </a:t>
            </a:r>
            <a:r>
              <a:rPr lang="en-US" sz="6000" b="1" dirty="0" smtClean="0"/>
              <a:t>the </a:t>
            </a:r>
            <a:r>
              <a:rPr lang="en-US" sz="6000" b="1" dirty="0"/>
              <a:t>parole sub-committee</a:t>
            </a:r>
            <a:r>
              <a:rPr lang="en-US" sz="6000" dirty="0" smtClean="0"/>
              <a:t>.---</a:t>
            </a:r>
          </a:p>
          <a:p>
            <a:pPr marL="0" indent="0">
              <a:buNone/>
            </a:pPr>
            <a:r>
              <a:rPr lang="en-US" sz="4500" dirty="0" smtClean="0"/>
              <a:t>	There </a:t>
            </a:r>
            <a:r>
              <a:rPr lang="en-US" sz="4500" dirty="0"/>
              <a:t>shall be a parole </a:t>
            </a:r>
            <a:r>
              <a:rPr lang="en-US" sz="4500" dirty="0" smtClean="0"/>
              <a:t>sub-committee constituted </a:t>
            </a:r>
            <a:r>
              <a:rPr lang="en-US" sz="4500" dirty="0"/>
              <a:t>at e</a:t>
            </a:r>
            <a:r>
              <a:rPr lang="en-US" sz="4500" dirty="0" smtClean="0"/>
              <a:t>ach </a:t>
            </a:r>
            <a:r>
              <a:rPr lang="en-US" sz="4500" dirty="0"/>
              <a:t>prison, consisting of-</a:t>
            </a:r>
          </a:p>
          <a:p>
            <a:pPr marL="0" indent="0">
              <a:buNone/>
            </a:pPr>
            <a:r>
              <a:rPr lang="en-US" sz="4500" dirty="0" smtClean="0"/>
              <a:t>	</a:t>
            </a:r>
            <a:r>
              <a:rPr lang="en-US" sz="4500" b="1" dirty="0" smtClean="0"/>
              <a:t>(</a:t>
            </a:r>
            <a:r>
              <a:rPr lang="en-US" sz="4500" b="1" dirty="0"/>
              <a:t>a) </a:t>
            </a:r>
            <a:r>
              <a:rPr lang="en-US" sz="4500" dirty="0" smtClean="0"/>
              <a:t>	Superintendent </a:t>
            </a:r>
            <a:r>
              <a:rPr lang="en-US" sz="4500" dirty="0"/>
              <a:t>of the respective prison</a:t>
            </a:r>
            <a:r>
              <a:rPr lang="en-US" sz="4500" dirty="0" smtClean="0"/>
              <a:t>;</a:t>
            </a:r>
            <a:r>
              <a:rPr lang="en-US" sz="4500" dirty="0"/>
              <a:t> </a:t>
            </a:r>
            <a:r>
              <a:rPr lang="en-US" sz="4500" dirty="0" smtClean="0"/>
              <a:t>(Chairman)</a:t>
            </a:r>
            <a:endParaRPr lang="en-US" sz="4500" dirty="0"/>
          </a:p>
          <a:p>
            <a:pPr marL="0" indent="0">
              <a:buNone/>
            </a:pPr>
            <a:r>
              <a:rPr lang="en-US" sz="4500" dirty="0" smtClean="0"/>
              <a:t>	</a:t>
            </a:r>
            <a:r>
              <a:rPr lang="en-US" sz="4500" b="1" dirty="0" smtClean="0"/>
              <a:t>(</a:t>
            </a:r>
            <a:r>
              <a:rPr lang="en-US" sz="4500" b="1" dirty="0"/>
              <a:t>b</a:t>
            </a:r>
            <a:r>
              <a:rPr lang="en-US" sz="4500" b="1" dirty="0" smtClean="0"/>
              <a:t>)</a:t>
            </a:r>
            <a:r>
              <a:rPr lang="en-US" sz="4500" dirty="0" smtClean="0"/>
              <a:t>	 </a:t>
            </a:r>
            <a:r>
              <a:rPr lang="en-US" sz="4500" dirty="0"/>
              <a:t>concerned probation and parole officer in a district</a:t>
            </a:r>
            <a:r>
              <a:rPr lang="en-US" sz="4500" dirty="0" smtClean="0"/>
              <a:t>: (Secretary)</a:t>
            </a:r>
            <a:endParaRPr lang="en-US" sz="4500" dirty="0"/>
          </a:p>
          <a:p>
            <a:pPr marL="0" indent="0">
              <a:buNone/>
            </a:pPr>
            <a:r>
              <a:rPr lang="en-US" sz="4500" dirty="0" smtClean="0"/>
              <a:t>	</a:t>
            </a:r>
            <a:r>
              <a:rPr lang="en-US" sz="4500" b="1" dirty="0" smtClean="0"/>
              <a:t>(</a:t>
            </a:r>
            <a:r>
              <a:rPr lang="en-US" sz="4500" b="1" dirty="0"/>
              <a:t>c) </a:t>
            </a:r>
            <a:r>
              <a:rPr lang="en-US" sz="4500" dirty="0" smtClean="0"/>
              <a:t>	a </a:t>
            </a:r>
            <a:r>
              <a:rPr lang="en-US" sz="4500" dirty="0"/>
              <a:t>Public Prosecutor </a:t>
            </a:r>
            <a:r>
              <a:rPr lang="en-US" sz="4500" dirty="0" smtClean="0"/>
              <a:t>in a </a:t>
            </a:r>
            <a:r>
              <a:rPr lang="en-US" sz="4500" dirty="0"/>
              <a:t>district</a:t>
            </a:r>
            <a:r>
              <a:rPr lang="en-US" sz="4500" dirty="0" smtClean="0"/>
              <a:t>;</a:t>
            </a:r>
            <a:r>
              <a:rPr lang="en-US" sz="4500" dirty="0"/>
              <a:t> </a:t>
            </a:r>
            <a:r>
              <a:rPr lang="en-US" sz="4500" dirty="0" smtClean="0"/>
              <a:t>(Member)</a:t>
            </a:r>
            <a:endParaRPr lang="en-US" sz="4500" dirty="0"/>
          </a:p>
          <a:p>
            <a:pPr marL="0" indent="0">
              <a:buNone/>
            </a:pPr>
            <a:r>
              <a:rPr lang="en-US" sz="4500" dirty="0" smtClean="0"/>
              <a:t>	</a:t>
            </a:r>
            <a:r>
              <a:rPr lang="en-US" sz="4500" b="1" dirty="0" smtClean="0"/>
              <a:t>(</a:t>
            </a:r>
            <a:r>
              <a:rPr lang="en-US" sz="4500" b="1" dirty="0"/>
              <a:t>d</a:t>
            </a:r>
            <a:r>
              <a:rPr lang="en-US" sz="4500" b="1" dirty="0" smtClean="0"/>
              <a:t>) </a:t>
            </a:r>
            <a:r>
              <a:rPr lang="en-US" sz="4500" dirty="0" smtClean="0"/>
              <a:t>	a </a:t>
            </a:r>
            <a:r>
              <a:rPr lang="en-US" sz="4500" dirty="0"/>
              <a:t>police </a:t>
            </a:r>
            <a:r>
              <a:rPr lang="en-US" sz="4500" dirty="0" smtClean="0"/>
              <a:t>officer </a:t>
            </a:r>
            <a:r>
              <a:rPr lang="en-US" sz="4500" dirty="0"/>
              <a:t>in a district</a:t>
            </a:r>
            <a:r>
              <a:rPr lang="en-US" sz="4500" dirty="0" smtClean="0"/>
              <a:t>;(Member) (Not below the rank of DSP nominated by DPO) and</a:t>
            </a:r>
            <a:endParaRPr lang="en-US" sz="4500" dirty="0"/>
          </a:p>
          <a:p>
            <a:pPr marL="0" indent="0">
              <a:buNone/>
            </a:pPr>
            <a:r>
              <a:rPr lang="en-US" sz="4500" dirty="0" smtClean="0"/>
              <a:t>	</a:t>
            </a:r>
            <a:r>
              <a:rPr lang="en-US" sz="4500" b="1" dirty="0" smtClean="0"/>
              <a:t>(</a:t>
            </a:r>
            <a:r>
              <a:rPr lang="en-US" sz="4500" b="1" dirty="0"/>
              <a:t>e) </a:t>
            </a:r>
            <a:r>
              <a:rPr lang="en-US" sz="4500" dirty="0" smtClean="0"/>
              <a:t>	two </a:t>
            </a:r>
            <a:r>
              <a:rPr lang="en-US" sz="4500" dirty="0"/>
              <a:t>persons, one male and one female, from civil </a:t>
            </a:r>
            <a:r>
              <a:rPr lang="en-US" sz="4500" dirty="0" smtClean="0"/>
              <a:t>society</a:t>
            </a:r>
            <a:r>
              <a:rPr lang="en-US" sz="4500" dirty="0"/>
              <a:t>, </a:t>
            </a:r>
            <a:r>
              <a:rPr lang="en-US" sz="4500" dirty="0" smtClean="0"/>
              <a:t>(Members) to </a:t>
            </a:r>
            <a:r>
              <a:rPr lang="en-US" sz="4500" dirty="0"/>
              <a:t>be </a:t>
            </a:r>
            <a:r>
              <a:rPr lang="en-US" sz="4500" dirty="0" smtClean="0"/>
              <a:t>nominated by </a:t>
            </a:r>
            <a:r>
              <a:rPr lang="en-US" sz="4500" dirty="0"/>
              <a:t>Home </a:t>
            </a:r>
            <a:r>
              <a:rPr lang="en-US" sz="4500" dirty="0" smtClean="0"/>
              <a:t>			and </a:t>
            </a:r>
            <a:r>
              <a:rPr lang="en-US" sz="4500" dirty="0"/>
              <a:t>Tribal </a:t>
            </a:r>
            <a:r>
              <a:rPr lang="en-US" sz="4500" dirty="0" smtClean="0"/>
              <a:t>Affairs </a:t>
            </a:r>
            <a:r>
              <a:rPr lang="en-US" sz="4500" dirty="0"/>
              <a:t>Department of Government.</a:t>
            </a:r>
          </a:p>
          <a:p>
            <a:pPr marL="0" indent="0">
              <a:buNone/>
            </a:pPr>
            <a:endParaRPr lang="en-US" dirty="0"/>
          </a:p>
        </p:txBody>
      </p:sp>
      <p:sp>
        <p:nvSpPr>
          <p:cNvPr id="4" name="Footer Placeholder 3"/>
          <p:cNvSpPr>
            <a:spLocks noGrp="1"/>
          </p:cNvSpPr>
          <p:nvPr>
            <p:ph type="ftr" sz="quarter" idx="11"/>
          </p:nvPr>
        </p:nvSpPr>
        <p:spPr>
          <a:xfrm>
            <a:off x="3992322" y="6492875"/>
            <a:ext cx="5438380" cy="365125"/>
          </a:xfrm>
        </p:spPr>
        <p:txBody>
          <a:bodyPr/>
          <a:lstStyle/>
          <a:p>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30364587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5727879"/>
          </a:xfrm>
        </p:spPr>
        <p:txBody>
          <a:bodyPr>
            <a:noAutofit/>
          </a:bodyPr>
          <a:lstStyle/>
          <a:p>
            <a:pPr algn="l"/>
            <a:r>
              <a:rPr lang="en-US" sz="2400" b="1" dirty="0"/>
              <a:t>16. Powers and functions of the parole </a:t>
            </a:r>
            <a:r>
              <a:rPr lang="en-US" sz="2400" b="1" dirty="0" smtClean="0"/>
              <a:t>sub-committee.—</a:t>
            </a:r>
            <a:r>
              <a:rPr lang="en-US" sz="2000" b="1" dirty="0" smtClean="0"/>
              <a:t/>
            </a:r>
            <a:br>
              <a:rPr lang="en-US" sz="2000" b="1" dirty="0" smtClean="0"/>
            </a:br>
            <a:r>
              <a:rPr lang="en-US" sz="2400" b="1" dirty="0" smtClean="0"/>
              <a:t>	</a:t>
            </a:r>
            <a:r>
              <a:rPr lang="en-US" sz="1600" b="1" dirty="0" smtClean="0"/>
              <a:t>(</a:t>
            </a:r>
            <a:r>
              <a:rPr lang="en-US" sz="1600" dirty="0"/>
              <a:t>1) </a:t>
            </a:r>
            <a:r>
              <a:rPr lang="en-US" sz="1600" dirty="0" smtClean="0"/>
              <a:t>	Notwithstanding anything contained </a:t>
            </a:r>
            <a:r>
              <a:rPr lang="en-US" sz="1600" dirty="0"/>
              <a:t>in section 401 of the Code, where a person is </a:t>
            </a:r>
            <a:r>
              <a:rPr lang="en-US" sz="1600" dirty="0" smtClean="0"/>
              <a:t>confined </a:t>
            </a:r>
            <a:r>
              <a:rPr lang="en-US" sz="1600" dirty="0"/>
              <a:t>in prison under </a:t>
            </a:r>
            <a:r>
              <a:rPr lang="en-US" sz="1600" dirty="0" smtClean="0"/>
              <a:t>		a </a:t>
            </a:r>
            <a:r>
              <a:rPr lang="en-US" sz="1600" dirty="0"/>
              <a:t>sentence </a:t>
            </a:r>
            <a:r>
              <a:rPr lang="en-US" sz="1600" dirty="0" smtClean="0"/>
              <a:t>of imprisonment</a:t>
            </a:r>
            <a:r>
              <a:rPr lang="en-US" sz="1600" dirty="0"/>
              <a:t>, and it appears to the parole </a:t>
            </a:r>
            <a:r>
              <a:rPr lang="en-US" sz="1600" dirty="0" smtClean="0"/>
              <a:t>sub-committee </a:t>
            </a:r>
            <a:r>
              <a:rPr lang="en-US" sz="1600" dirty="0"/>
              <a:t>from his antecedents or his </a:t>
            </a:r>
            <a:r>
              <a:rPr lang="en-US" sz="1600" dirty="0" smtClean="0"/>
              <a:t>			conduct </a:t>
            </a:r>
            <a:r>
              <a:rPr lang="en-US" sz="1600" dirty="0"/>
              <a:t>in </a:t>
            </a:r>
            <a:r>
              <a:rPr lang="en-US" sz="1600" dirty="0" smtClean="0"/>
              <a:t>the prison </a:t>
            </a:r>
            <a:r>
              <a:rPr lang="en-US" sz="1600" dirty="0"/>
              <a:t>that he is likely to </a:t>
            </a:r>
            <a:r>
              <a:rPr lang="en-US" sz="1600" dirty="0" smtClean="0"/>
              <a:t>abstain </a:t>
            </a:r>
            <a:r>
              <a:rPr lang="en-US" sz="1600" dirty="0"/>
              <a:t>from crime and lead a useful and industrious life, if he is </a:t>
            </a:r>
            <a:r>
              <a:rPr lang="en-US" sz="1600" dirty="0" smtClean="0"/>
              <a:t>			released </a:t>
            </a:r>
            <a:r>
              <a:rPr lang="en-US" sz="1600" dirty="0"/>
              <a:t>f</a:t>
            </a:r>
            <a:r>
              <a:rPr lang="en-US" sz="1600" dirty="0" smtClean="0"/>
              <a:t>rom prison. The </a:t>
            </a:r>
            <a:r>
              <a:rPr lang="en-US" sz="1600" dirty="0"/>
              <a:t>parole sub-committee may recommend his release to the parole committee </a:t>
            </a:r>
            <a:r>
              <a:rPr lang="en-US" sz="1600" dirty="0" smtClean="0"/>
              <a:t>on 		conditions </a:t>
            </a:r>
            <a:r>
              <a:rPr lang="en-US" sz="1600" dirty="0"/>
              <a:t>that they be placed under the supervision of a parole officer</a:t>
            </a:r>
            <a:r>
              <a:rPr lang="en-US" sz="1600" dirty="0" smtClean="0"/>
              <a:t>.</a:t>
            </a:r>
            <a:br>
              <a:rPr lang="en-US" sz="1600" dirty="0" smtClean="0"/>
            </a:br>
            <a:r>
              <a:rPr lang="en-US" sz="1600" dirty="0"/>
              <a:t/>
            </a:r>
            <a:br>
              <a:rPr lang="en-US" sz="1600" dirty="0"/>
            </a:br>
            <a:r>
              <a:rPr lang="en-US" sz="1600" dirty="0" smtClean="0"/>
              <a:t>Explanation</a:t>
            </a:r>
            <a:r>
              <a:rPr lang="en-US" sz="1600" dirty="0"/>
              <a:t>.-The expression 'sentence of imprisonment' in this section shall </a:t>
            </a:r>
            <a:r>
              <a:rPr lang="en-US" sz="1600" dirty="0" smtClean="0"/>
              <a:t>include</a:t>
            </a:r>
            <a:r>
              <a:rPr lang="en-US" sz="1600" dirty="0"/>
              <a:t> </a:t>
            </a:r>
            <a:r>
              <a:rPr lang="en-US" sz="1600" dirty="0" smtClean="0"/>
              <a:t>imprisonment </a:t>
            </a:r>
            <a:r>
              <a:rPr lang="en-US" sz="1600" dirty="0"/>
              <a:t>in default of </a:t>
            </a:r>
            <a:r>
              <a:rPr lang="en-US" sz="1600" dirty="0" smtClean="0"/>
              <a:t>			payment </a:t>
            </a:r>
            <a:r>
              <a:rPr lang="en-US" sz="1600" dirty="0"/>
              <a:t>of fine and imprisonment for failure to furnish </a:t>
            </a:r>
            <a:r>
              <a:rPr lang="en-US" sz="1600" dirty="0" smtClean="0"/>
              <a:t>security under</a:t>
            </a:r>
            <a:br>
              <a:rPr lang="en-US" sz="1600" dirty="0" smtClean="0"/>
            </a:br>
            <a:r>
              <a:rPr lang="en-US" sz="1600" dirty="0"/>
              <a:t> </a:t>
            </a:r>
            <a:r>
              <a:rPr lang="en-US" sz="1600" dirty="0" smtClean="0"/>
              <a:t>	(</a:t>
            </a:r>
            <a:r>
              <a:rPr lang="en-US" sz="1600" dirty="0"/>
              <a:t>2) </a:t>
            </a:r>
            <a:r>
              <a:rPr lang="en-US" sz="1600" dirty="0" smtClean="0"/>
              <a:t>	The </a:t>
            </a:r>
            <a:r>
              <a:rPr lang="en-US" sz="1600" dirty="0"/>
              <a:t>parole sub-committee shall immediately upon the completion of the </a:t>
            </a:r>
            <a:r>
              <a:rPr lang="en-US" sz="1600" dirty="0" smtClean="0"/>
              <a:t>minimum</a:t>
            </a:r>
            <a:r>
              <a:rPr lang="en-US" sz="1600" dirty="0"/>
              <a:t> </a:t>
            </a:r>
            <a:r>
              <a:rPr lang="en-US" sz="1600" dirty="0" smtClean="0"/>
              <a:t>term of sentence </a:t>
            </a:r>
            <a:r>
              <a:rPr lang="en-US" sz="1600" dirty="0"/>
              <a:t>of </a:t>
            </a:r>
            <a:r>
              <a:rPr lang="en-US" sz="1600" dirty="0" smtClean="0"/>
              <a:t>			imprisonment </a:t>
            </a:r>
            <a:r>
              <a:rPr lang="en-US" sz="1600" dirty="0"/>
              <a:t>convene to recommend parole to convicts, eligible for parole. </a:t>
            </a:r>
            <a:r>
              <a:rPr lang="en-US" sz="1600" dirty="0" smtClean="0"/>
              <a:t>In case </a:t>
            </a:r>
            <a:r>
              <a:rPr lang="en-US" sz="1600" dirty="0"/>
              <a:t>where parole is </a:t>
            </a:r>
            <a:r>
              <a:rPr lang="en-US" sz="1600" dirty="0" smtClean="0"/>
              <a:t>			deferred</a:t>
            </a:r>
            <a:r>
              <a:rPr lang="en-US" sz="1600" dirty="0"/>
              <a:t>, the parole sub-committee shall specify the reason of such deferral </a:t>
            </a:r>
            <a:r>
              <a:rPr lang="en-US" sz="1600" dirty="0" smtClean="0"/>
              <a:t>in Writing, </a:t>
            </a:r>
            <a:r>
              <a:rPr lang="en-US" sz="1600" dirty="0"/>
              <a:t>and specify the </a:t>
            </a:r>
            <a:r>
              <a:rPr lang="en-US" sz="1600" dirty="0" smtClean="0"/>
              <a:t>			time </a:t>
            </a:r>
            <a:r>
              <a:rPr lang="en-US" sz="1600" dirty="0"/>
              <a:t>period after which it shall convene to reconsider his parole. The </a:t>
            </a:r>
            <a:r>
              <a:rPr lang="en-US" sz="1600" dirty="0" smtClean="0"/>
              <a:t>parole sub-committee </a:t>
            </a:r>
            <a:r>
              <a:rPr lang="en-US" sz="1600" dirty="0"/>
              <a:t>shall submit its </a:t>
            </a:r>
            <a:r>
              <a:rPr lang="en-US" sz="1600" dirty="0" smtClean="0"/>
              <a:t>		recommendations </a:t>
            </a:r>
            <a:r>
              <a:rPr lang="en-US" sz="1600" dirty="0"/>
              <a:t>for the release of convicts to the parole committee.</a:t>
            </a:r>
            <a:br>
              <a:rPr lang="en-US" sz="1600" dirty="0"/>
            </a:br>
            <a:r>
              <a:rPr lang="en-US" sz="1600" dirty="0" smtClean="0"/>
              <a:t>	(</a:t>
            </a:r>
            <a:r>
              <a:rPr lang="en-US" sz="1600" dirty="0"/>
              <a:t>3</a:t>
            </a:r>
            <a:r>
              <a:rPr lang="en-US" sz="1600" dirty="0" smtClean="0"/>
              <a:t>)	 </a:t>
            </a:r>
            <a:r>
              <a:rPr lang="en-US" sz="1600" dirty="0"/>
              <a:t>The parole sub-committee shall have the power to recommend the revocation of </a:t>
            </a:r>
            <a:r>
              <a:rPr lang="en-US" sz="1600" dirty="0" smtClean="0"/>
              <a:t>a prisoner's </a:t>
            </a:r>
            <a:r>
              <a:rPr lang="en-US" sz="1600" dirty="0"/>
              <a:t>conditional </a:t>
            </a:r>
            <a:r>
              <a:rPr lang="en-US" sz="1600" dirty="0" smtClean="0"/>
              <a:t>		release </a:t>
            </a:r>
            <a:r>
              <a:rPr lang="en-US" sz="1600" dirty="0"/>
              <a:t>to the parole committee. An order of revocation from the </a:t>
            </a:r>
            <a:r>
              <a:rPr lang="en-US" sz="1600" dirty="0" smtClean="0"/>
              <a:t>parole committee </a:t>
            </a:r>
            <a:r>
              <a:rPr lang="en-US" sz="1600" dirty="0"/>
              <a:t>shall </a:t>
            </a:r>
            <a:r>
              <a:rPr lang="en-US" sz="1600" dirty="0" smtClean="0"/>
              <a:t>specify </a:t>
            </a:r>
            <a:r>
              <a:rPr lang="en-US" sz="1600" dirty="0"/>
              <a:t>the </a:t>
            </a:r>
            <a:r>
              <a:rPr lang="en-US" sz="1600" dirty="0" smtClean="0"/>
              <a:t>			reasons </a:t>
            </a:r>
            <a:r>
              <a:rPr lang="en-US" sz="1600" dirty="0"/>
              <a:t>of revocation, the date with effect from which the </a:t>
            </a:r>
            <a:r>
              <a:rPr lang="en-US" sz="1600" dirty="0" smtClean="0"/>
              <a:t>conditional release </a:t>
            </a:r>
            <a:r>
              <a:rPr lang="en-US" sz="1600" dirty="0"/>
              <a:t>shall cease to be in force </a:t>
            </a:r>
            <a:r>
              <a:rPr lang="en-US" sz="1600" dirty="0" smtClean="0"/>
              <a:t>			and shall </a:t>
            </a:r>
            <a:r>
              <a:rPr lang="en-US" sz="1600" dirty="0"/>
              <a:t>be served upon the parolee in the manner as may </a:t>
            </a:r>
            <a:r>
              <a:rPr lang="en-US" sz="1600" dirty="0" smtClean="0"/>
              <a:t>be prescribed</a:t>
            </a:r>
            <a:r>
              <a:rPr lang="en-US" sz="1600" dirty="0"/>
              <a:t>:</a:t>
            </a:r>
            <a:br>
              <a:rPr lang="en-US" sz="1600" dirty="0"/>
            </a:br>
            <a:r>
              <a:rPr lang="en-US" sz="1600" dirty="0" smtClean="0"/>
              <a:t>	(</a:t>
            </a:r>
            <a:r>
              <a:rPr lang="en-US" sz="1600" dirty="0"/>
              <a:t>4) </a:t>
            </a:r>
            <a:r>
              <a:rPr lang="en-US" sz="1600" dirty="0" smtClean="0"/>
              <a:t>	An </a:t>
            </a:r>
            <a:r>
              <a:rPr lang="en-US" sz="1600" dirty="0"/>
              <a:t>additional function of the parole sub-committee shall be to arrange for </a:t>
            </a:r>
            <a:r>
              <a:rPr lang="en-US" sz="1600" dirty="0" smtClean="0"/>
              <a:t>the payment </a:t>
            </a:r>
            <a:r>
              <a:rPr lang="en-US" sz="1600" dirty="0"/>
              <a:t>of compensation </a:t>
            </a:r>
            <a:r>
              <a:rPr lang="en-US" sz="1600" dirty="0" smtClean="0"/>
              <a:t>		of </a:t>
            </a:r>
            <a:r>
              <a:rPr lang="en-US" sz="1600" dirty="0"/>
              <a:t>Diyat, Arsh or Daman, to the entitled victims of prisoners who </a:t>
            </a:r>
            <a:r>
              <a:rPr lang="en-US" sz="1600" dirty="0" smtClean="0"/>
              <a:t>have completed </a:t>
            </a:r>
            <a:r>
              <a:rPr lang="en-US" sz="1600" dirty="0"/>
              <a:t>their terms of </a:t>
            </a:r>
            <a:r>
              <a:rPr lang="en-US" sz="1600" dirty="0" smtClean="0"/>
              <a:t>				imprisonment.</a:t>
            </a:r>
            <a:endParaRPr lang="en-US" sz="2000" dirty="0"/>
          </a:p>
        </p:txBody>
      </p:sp>
      <p:sp>
        <p:nvSpPr>
          <p:cNvPr id="3" name="Footer Placeholder 2"/>
          <p:cNvSpPr>
            <a:spLocks noGrp="1"/>
          </p:cNvSpPr>
          <p:nvPr>
            <p:ph type="ftr" sz="quarter" idx="11"/>
          </p:nvPr>
        </p:nvSpPr>
        <p:spPr>
          <a:xfrm>
            <a:off x="4028059" y="6048554"/>
            <a:ext cx="4931215" cy="365125"/>
          </a:xfrm>
        </p:spPr>
        <p:txBody>
          <a:bodyPr/>
          <a:lstStyle/>
          <a:p>
            <a:r>
              <a:rPr lang="en-US" sz="1600" dirty="0" smtClean="0">
                <a:solidFill>
                  <a:srgbClr val="002060"/>
                </a:solidFill>
              </a:rPr>
              <a:t>The Khyber Pakhtunkhwa Probation &amp; Parole Act, 2021</a:t>
            </a:r>
            <a:endParaRPr lang="en-US" sz="1600" dirty="0">
              <a:solidFill>
                <a:srgbClr val="002060"/>
              </a:solidFill>
            </a:endParaRPr>
          </a:p>
        </p:txBody>
      </p:sp>
    </p:spTree>
    <p:extLst>
      <p:ext uri="{BB962C8B-B14F-4D97-AF65-F5344CB8AC3E}">
        <p14:creationId xmlns:p14="http://schemas.microsoft.com/office/powerpoint/2010/main" val="13934705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1736" y="209281"/>
            <a:ext cx="10018713" cy="5882425"/>
          </a:xfrm>
        </p:spPr>
        <p:txBody>
          <a:bodyPr>
            <a:noAutofit/>
          </a:bodyPr>
          <a:lstStyle/>
          <a:p>
            <a:pPr algn="l"/>
            <a:r>
              <a:rPr lang="en-US" sz="1800" b="1" dirty="0"/>
              <a:t>17. </a:t>
            </a:r>
            <a:r>
              <a:rPr lang="en-US" sz="1800" b="1" dirty="0" smtClean="0"/>
              <a:t>	Period </a:t>
            </a:r>
            <a:r>
              <a:rPr lang="en-US" sz="1800" b="1" dirty="0"/>
              <a:t>of parole</a:t>
            </a:r>
            <a:r>
              <a:rPr lang="en-US" sz="1800" b="1" dirty="0" smtClean="0"/>
              <a:t>,---</a:t>
            </a:r>
            <a:r>
              <a:rPr lang="en-US" sz="1600" dirty="0" smtClean="0"/>
              <a:t/>
            </a:r>
            <a:br>
              <a:rPr lang="en-US" sz="1600" dirty="0" smtClean="0"/>
            </a:br>
            <a:r>
              <a:rPr lang="en-US" sz="1600" dirty="0" smtClean="0"/>
              <a:t>	</a:t>
            </a:r>
            <a:r>
              <a:rPr lang="en-US" sz="1600" b="1" dirty="0" smtClean="0"/>
              <a:t>(</a:t>
            </a:r>
            <a:r>
              <a:rPr lang="en-US" sz="1600" b="1" dirty="0"/>
              <a:t>1) </a:t>
            </a:r>
            <a:r>
              <a:rPr lang="en-US" sz="1600" dirty="0" smtClean="0"/>
              <a:t>	A </a:t>
            </a:r>
            <a:r>
              <a:rPr lang="en-US" sz="1600" dirty="0"/>
              <a:t>prisoner shall be entitled to parole on his undergoing </a:t>
            </a:r>
            <a:r>
              <a:rPr lang="en-US" sz="1600" dirty="0" smtClean="0"/>
              <a:t>the minimum </a:t>
            </a:r>
            <a:r>
              <a:rPr lang="en-US" sz="1600" dirty="0"/>
              <a:t>period of imprisonment as </a:t>
            </a:r>
            <a:r>
              <a:rPr lang="en-US" sz="1600" dirty="0" smtClean="0"/>
              <a:t>				prescribed </a:t>
            </a:r>
            <a:r>
              <a:rPr lang="en-US" sz="1600" dirty="0"/>
              <a:t>by the Code, in accordance with the </a:t>
            </a:r>
            <a:r>
              <a:rPr lang="en-US" sz="1600" dirty="0" smtClean="0"/>
              <a:t>sentencing guidelines if </a:t>
            </a:r>
            <a:r>
              <a:rPr lang="en-US" sz="1600" dirty="0"/>
              <a:t>any.</a:t>
            </a:r>
            <a:br>
              <a:rPr lang="en-US" sz="1600" dirty="0"/>
            </a:br>
            <a:r>
              <a:rPr lang="en-US" sz="1600" dirty="0" smtClean="0"/>
              <a:t>	</a:t>
            </a:r>
            <a:r>
              <a:rPr lang="en-US" sz="1600" b="1" dirty="0" smtClean="0"/>
              <a:t>(</a:t>
            </a:r>
            <a:r>
              <a:rPr lang="en-US" sz="1600" b="1" dirty="0"/>
              <a:t>2) </a:t>
            </a:r>
            <a:r>
              <a:rPr lang="en-US" sz="1600" dirty="0" smtClean="0"/>
              <a:t>	The </a:t>
            </a:r>
            <a:r>
              <a:rPr lang="en-US" sz="1600" dirty="0"/>
              <a:t>conditional release of the convict on parole shall be in force until the date </a:t>
            </a:r>
            <a:r>
              <a:rPr lang="en-US" sz="1600" dirty="0" smtClean="0"/>
              <a:t>on which </a:t>
            </a:r>
            <a:r>
              <a:rPr lang="en-US" sz="1600" dirty="0"/>
              <a:t>the person </a:t>
            </a:r>
            <a:r>
              <a:rPr lang="en-US" sz="1600" dirty="0" smtClean="0"/>
              <a:t>			released </a:t>
            </a:r>
            <a:r>
              <a:rPr lang="en-US" sz="1600" dirty="0"/>
              <a:t>would, in the execution of the order, or warrant authorizing </a:t>
            </a:r>
            <a:r>
              <a:rPr lang="en-US" sz="1600" dirty="0" smtClean="0"/>
              <a:t>his imprisonment</a:t>
            </a:r>
            <a:r>
              <a:rPr lang="en-US" sz="1600" dirty="0"/>
              <a:t>, have been </a:t>
            </a:r>
            <a:r>
              <a:rPr lang="en-US" sz="1600" dirty="0" smtClean="0"/>
              <a:t>				discharged </a:t>
            </a:r>
            <a:r>
              <a:rPr lang="en-US" sz="1600" dirty="0"/>
              <a:t>from prison had he not been released on parole, or until </a:t>
            </a:r>
            <a:r>
              <a:rPr lang="en-US" sz="1600" dirty="0" smtClean="0"/>
              <a:t>the parole </a:t>
            </a:r>
            <a:r>
              <a:rPr lang="en-US" sz="1600" dirty="0"/>
              <a:t>is revoked whichever is </a:t>
            </a:r>
            <a:r>
              <a:rPr lang="en-US" sz="1600" dirty="0" smtClean="0"/>
              <a:t>			sooner</a:t>
            </a:r>
            <a:r>
              <a:rPr lang="en-US" sz="1600" dirty="0"/>
              <a:t>.</a:t>
            </a:r>
            <a:br>
              <a:rPr lang="en-US" sz="1600" dirty="0"/>
            </a:br>
            <a:r>
              <a:rPr lang="en-US" sz="1800" b="1" dirty="0"/>
              <a:t>18. </a:t>
            </a:r>
            <a:r>
              <a:rPr lang="en-US" sz="1800" b="1" dirty="0" smtClean="0"/>
              <a:t>	Period </a:t>
            </a:r>
            <a:r>
              <a:rPr lang="en-US" sz="1800" b="1" dirty="0"/>
              <a:t>of </a:t>
            </a:r>
            <a:r>
              <a:rPr lang="en-US" sz="1800" b="1" dirty="0" smtClean="0"/>
              <a:t>release </a:t>
            </a:r>
            <a:r>
              <a:rPr lang="en-US" sz="1800" b="1" dirty="0"/>
              <a:t>to be reckoned as imprisonment for computing period of </a:t>
            </a:r>
            <a:r>
              <a:rPr lang="en-US" sz="1800" b="1" dirty="0" smtClean="0"/>
              <a:t>sentence served.-</a:t>
            </a:r>
            <a:br>
              <a:rPr lang="en-US" sz="1800" b="1" dirty="0" smtClean="0"/>
            </a:br>
            <a:r>
              <a:rPr lang="en-US" sz="1800" b="1" dirty="0" smtClean="0"/>
              <a:t>	</a:t>
            </a:r>
            <a:r>
              <a:rPr lang="en-US" sz="1600" dirty="0" smtClean="0"/>
              <a:t>The period, </a:t>
            </a:r>
            <a:r>
              <a:rPr lang="en-US" sz="1600" dirty="0"/>
              <a:t>spent by a parolee on parole, shall be reckoned as a part of the period </a:t>
            </a:r>
            <a:r>
              <a:rPr lang="en-US" sz="1600" dirty="0" smtClean="0"/>
              <a:t>of imprisonment </a:t>
            </a:r>
            <a:r>
              <a:rPr lang="en-US" sz="1600" dirty="0"/>
              <a:t>to which he </a:t>
            </a:r>
            <a:r>
              <a:rPr lang="en-US" sz="1600" dirty="0" smtClean="0"/>
              <a:t>	was </a:t>
            </a:r>
            <a:r>
              <a:rPr lang="en-US" sz="1600" dirty="0"/>
              <a:t>sentenced, for </a:t>
            </a:r>
            <a:r>
              <a:rPr lang="en-US" sz="1600" dirty="0" smtClean="0"/>
              <a:t>the purpose of computing </a:t>
            </a:r>
            <a:r>
              <a:rPr lang="en-US" sz="1600" dirty="0"/>
              <a:t>the period of the </a:t>
            </a:r>
            <a:r>
              <a:rPr lang="en-US" sz="1600" dirty="0" smtClean="0"/>
              <a:t>sentence and </a:t>
            </a:r>
            <a:r>
              <a:rPr lang="en-US" sz="1600" dirty="0"/>
              <a:t>for the purpose of computing the </a:t>
            </a:r>
            <a:r>
              <a:rPr lang="en-US" sz="1600" dirty="0" smtClean="0"/>
              <a:t>	amount </a:t>
            </a:r>
            <a:r>
              <a:rPr lang="en-US" sz="1600" dirty="0"/>
              <a:t>of remission of </a:t>
            </a:r>
            <a:r>
              <a:rPr lang="en-US" sz="1600" dirty="0" smtClean="0"/>
              <a:t>his sentence </a:t>
            </a:r>
            <a:r>
              <a:rPr lang="en-US" sz="1600" dirty="0"/>
              <a:t>which might be </a:t>
            </a:r>
            <a:r>
              <a:rPr lang="en-US" sz="1600" dirty="0" smtClean="0"/>
              <a:t>awarded to </a:t>
            </a:r>
            <a:r>
              <a:rPr lang="en-US" sz="1600" dirty="0"/>
              <a:t>him under any rules in force relating to such </a:t>
            </a:r>
            <a:r>
              <a:rPr lang="en-US" sz="1600" dirty="0" smtClean="0"/>
              <a:t>	remission</a:t>
            </a:r>
            <a:r>
              <a:rPr lang="en-US" sz="1600" dirty="0"/>
              <a:t>.</a:t>
            </a:r>
            <a:br>
              <a:rPr lang="en-US" sz="1600" dirty="0"/>
            </a:br>
            <a:r>
              <a:rPr lang="en-US" sz="1800" b="1" dirty="0"/>
              <a:t>19. </a:t>
            </a:r>
            <a:r>
              <a:rPr lang="en-US" sz="1800" b="1" dirty="0" smtClean="0"/>
              <a:t>	Form </a:t>
            </a:r>
            <a:r>
              <a:rPr lang="en-US" sz="1800" b="1" dirty="0"/>
              <a:t>of release on parole</a:t>
            </a:r>
            <a:r>
              <a:rPr lang="en-US" sz="1800" b="1" dirty="0" smtClean="0"/>
              <a:t>.---</a:t>
            </a:r>
            <a:r>
              <a:rPr lang="en-US" sz="1600" dirty="0" smtClean="0"/>
              <a:t/>
            </a:r>
            <a:br>
              <a:rPr lang="en-US" sz="1600" dirty="0" smtClean="0"/>
            </a:br>
            <a:r>
              <a:rPr lang="en-US" sz="1600" dirty="0"/>
              <a:t>	</a:t>
            </a:r>
            <a:r>
              <a:rPr lang="en-US" sz="1600" dirty="0" smtClean="0"/>
              <a:t>A prisoner's </a:t>
            </a:r>
            <a:r>
              <a:rPr lang="en-US" sz="1600" dirty="0"/>
              <a:t>conditional release on parole shall be in </a:t>
            </a:r>
            <a:r>
              <a:rPr lang="en-US" sz="1600" dirty="0" smtClean="0"/>
              <a:t>such </a:t>
            </a:r>
            <a:r>
              <a:rPr lang="en-US" sz="1600" dirty="0"/>
              <a:t>f</a:t>
            </a:r>
            <a:r>
              <a:rPr lang="en-US" sz="1600" dirty="0" smtClean="0"/>
              <a:t>orm </a:t>
            </a:r>
            <a:r>
              <a:rPr lang="en-US" sz="1600" dirty="0"/>
              <a:t>and shall contain such conditions as the parole </a:t>
            </a:r>
            <a:r>
              <a:rPr lang="en-US" sz="1600" dirty="0" smtClean="0"/>
              <a:t>	committee </a:t>
            </a:r>
            <a:r>
              <a:rPr lang="en-US" sz="1600" dirty="0"/>
              <a:t>may, by general or special order </a:t>
            </a:r>
            <a:r>
              <a:rPr lang="en-US" sz="1600" dirty="0" smtClean="0"/>
              <a:t>or by </a:t>
            </a:r>
            <a:r>
              <a:rPr lang="en-US" sz="1600" dirty="0"/>
              <a:t>rules. made in this behalf, directs.</a:t>
            </a:r>
            <a:br>
              <a:rPr lang="en-US" sz="1600" dirty="0"/>
            </a:br>
            <a:r>
              <a:rPr lang="en-US" sz="1800" b="1" dirty="0"/>
              <a:t>20. </a:t>
            </a:r>
            <a:r>
              <a:rPr lang="en-US" sz="1800" b="1" dirty="0" smtClean="0"/>
              <a:t>	Failure </a:t>
            </a:r>
            <a:r>
              <a:rPr lang="en-US" sz="1800" b="1" dirty="0"/>
              <a:t>to observe the conditions of parole</a:t>
            </a:r>
            <a:r>
              <a:rPr lang="en-US" sz="1800" b="1" dirty="0" smtClean="0"/>
              <a:t>.—</a:t>
            </a:r>
            <a:r>
              <a:rPr lang="en-US" sz="1600" dirty="0" smtClean="0"/>
              <a:t/>
            </a:r>
            <a:br>
              <a:rPr lang="en-US" sz="1600" dirty="0" smtClean="0"/>
            </a:br>
            <a:r>
              <a:rPr lang="en-US" sz="1600" dirty="0" smtClean="0"/>
              <a:t>	(</a:t>
            </a:r>
            <a:r>
              <a:rPr lang="en-US" sz="1600" dirty="0"/>
              <a:t>1) </a:t>
            </a:r>
            <a:r>
              <a:rPr lang="en-US" sz="1600" dirty="0" smtClean="0"/>
              <a:t>	If </a:t>
            </a:r>
            <a:r>
              <a:rPr lang="en-US" sz="1600" dirty="0"/>
              <a:t>any person, released on </a:t>
            </a:r>
            <a:r>
              <a:rPr lang="en-US" sz="1600" dirty="0" smtClean="0"/>
              <a:t>parole, breaches the </a:t>
            </a:r>
            <a:r>
              <a:rPr lang="en-US" sz="1600" dirty="0"/>
              <a:t>conditions imposed upon him, the probation and parole </a:t>
            </a:r>
            <a:r>
              <a:rPr lang="en-US" sz="1600" dirty="0" smtClean="0"/>
              <a:t>		officer </a:t>
            </a:r>
            <a:r>
              <a:rPr lang="en-US" sz="1600" dirty="0"/>
              <a:t>shall be authorized </a:t>
            </a:r>
            <a:r>
              <a:rPr lang="en-US" sz="1600" dirty="0" smtClean="0"/>
              <a:t>to return </a:t>
            </a:r>
            <a:r>
              <a:rPr lang="en-US" sz="1600" dirty="0"/>
              <a:t>him to the prison where he was detained to serve the remaining </a:t>
            </a:r>
            <a:r>
              <a:rPr lang="en-US" sz="1600" dirty="0" smtClean="0"/>
              <a:t>			portion </a:t>
            </a:r>
            <a:r>
              <a:rPr lang="en-US" sz="1600" dirty="0"/>
              <a:t>of his sentence</a:t>
            </a:r>
            <a:r>
              <a:rPr lang="en-US" sz="1600" dirty="0" smtClean="0"/>
              <a:t>.</a:t>
            </a:r>
            <a:r>
              <a:rPr lang="en-US" sz="1600" dirty="0"/>
              <a:t/>
            </a:r>
            <a:br>
              <a:rPr lang="en-US" sz="1600" dirty="0"/>
            </a:br>
            <a:r>
              <a:rPr lang="en-US" sz="1600" dirty="0" smtClean="0"/>
              <a:t>	(</a:t>
            </a:r>
            <a:r>
              <a:rPr lang="en-US" sz="1600" dirty="0"/>
              <a:t>2) </a:t>
            </a:r>
            <a:r>
              <a:rPr lang="en-US" sz="1600" dirty="0" smtClean="0"/>
              <a:t>	In </a:t>
            </a:r>
            <a:r>
              <a:rPr lang="en-US" sz="1600" dirty="0"/>
              <a:t>case a parolee absconds from the parole officer, he shall be declared absconder </a:t>
            </a:r>
            <a:r>
              <a:rPr lang="en-US" sz="1600" dirty="0" smtClean="0"/>
              <a:t>by the </a:t>
            </a:r>
            <a:r>
              <a:rPr lang="en-US" sz="1600" dirty="0"/>
              <a:t>parole </a:t>
            </a:r>
            <a:r>
              <a:rPr lang="en-US" sz="1600" dirty="0" smtClean="0"/>
              <a:t>committee 		and </a:t>
            </a:r>
            <a:r>
              <a:rPr lang="en-US" sz="1600" dirty="0"/>
              <a:t>shall be liable to imprisonment of up to two years, in </a:t>
            </a:r>
            <a:r>
              <a:rPr lang="en-US" sz="1600" dirty="0" smtClean="0"/>
              <a:t>addition to his original </a:t>
            </a:r>
            <a:r>
              <a:rPr lang="en-US" sz="1600" dirty="0"/>
              <a:t>sentence</a:t>
            </a:r>
            <a:r>
              <a:rPr lang="en-US" sz="1600" dirty="0" smtClean="0"/>
              <a:t>.</a:t>
            </a:r>
            <a:r>
              <a:rPr lang="en-US" sz="1600" dirty="0"/>
              <a:t>		</a:t>
            </a:r>
            <a:br>
              <a:rPr lang="en-US" sz="1600" dirty="0"/>
            </a:br>
            <a:r>
              <a:rPr lang="en-US" sz="1600" dirty="0" smtClean="0"/>
              <a:t>	(</a:t>
            </a:r>
            <a:r>
              <a:rPr lang="en-US" sz="1600" dirty="0"/>
              <a:t>3) </a:t>
            </a:r>
            <a:r>
              <a:rPr lang="en-US" sz="1600" dirty="0" smtClean="0"/>
              <a:t>	The </a:t>
            </a:r>
            <a:r>
              <a:rPr lang="en-US" sz="1600" dirty="0"/>
              <a:t>additional sentence shall be imposed by the Court after due process.</a:t>
            </a:r>
          </a:p>
        </p:txBody>
      </p:sp>
      <p:sp>
        <p:nvSpPr>
          <p:cNvPr id="3" name="Footer Placeholder 2"/>
          <p:cNvSpPr>
            <a:spLocks noGrp="1"/>
          </p:cNvSpPr>
          <p:nvPr>
            <p:ph type="ftr" sz="quarter" idx="11"/>
          </p:nvPr>
        </p:nvSpPr>
        <p:spPr>
          <a:xfrm>
            <a:off x="3896826" y="6372783"/>
            <a:ext cx="5528532" cy="365125"/>
          </a:xfrm>
        </p:spPr>
        <p:txBody>
          <a:bodyPr/>
          <a:lstStyle/>
          <a:p>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12239220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6824" y="222161"/>
            <a:ext cx="10018713" cy="627845"/>
          </a:xfrm>
        </p:spPr>
        <p:txBody>
          <a:bodyPr>
            <a:noAutofit/>
          </a:bodyPr>
          <a:lstStyle/>
          <a:p>
            <a:r>
              <a:rPr lang="en-US" sz="2000" b="1" dirty="0"/>
              <a:t>Chapter-IV</a:t>
            </a:r>
            <a:br>
              <a:rPr lang="en-US" sz="2000" b="1" dirty="0"/>
            </a:br>
            <a:r>
              <a:rPr lang="en-US" sz="2000" b="1" dirty="0" smtClean="0"/>
              <a:t>Miscellaneous</a:t>
            </a:r>
            <a:endParaRPr lang="en-US" sz="2000" b="1" dirty="0"/>
          </a:p>
        </p:txBody>
      </p:sp>
      <p:sp>
        <p:nvSpPr>
          <p:cNvPr id="3" name="Content Placeholder 2"/>
          <p:cNvSpPr>
            <a:spLocks noGrp="1"/>
          </p:cNvSpPr>
          <p:nvPr>
            <p:ph idx="1"/>
          </p:nvPr>
        </p:nvSpPr>
        <p:spPr>
          <a:xfrm>
            <a:off x="1326523" y="850005"/>
            <a:ext cx="10599314" cy="5512157"/>
          </a:xfrm>
        </p:spPr>
        <p:txBody>
          <a:bodyPr>
            <a:noAutofit/>
          </a:bodyPr>
          <a:lstStyle/>
          <a:p>
            <a:pPr marL="0" indent="0">
              <a:buNone/>
            </a:pPr>
            <a:r>
              <a:rPr lang="en-US" sz="1800" b="1" dirty="0"/>
              <a:t>21. </a:t>
            </a:r>
            <a:r>
              <a:rPr lang="en-US" sz="1800" b="1" dirty="0" smtClean="0"/>
              <a:t>	Pre-sentencing </a:t>
            </a:r>
            <a:r>
              <a:rPr lang="en-US" sz="1800" b="1" dirty="0"/>
              <a:t>report</a:t>
            </a:r>
            <a:r>
              <a:rPr lang="en-US" sz="1800" b="1" dirty="0" smtClean="0"/>
              <a:t>.-</a:t>
            </a:r>
          </a:p>
          <a:p>
            <a:pPr marL="0" indent="0">
              <a:spcBef>
                <a:spcPts val="0"/>
              </a:spcBef>
              <a:buNone/>
            </a:pPr>
            <a:r>
              <a:rPr lang="en-US" sz="1800" b="1" dirty="0" smtClean="0"/>
              <a:t>	</a:t>
            </a:r>
            <a:r>
              <a:rPr lang="en-US" sz="1600" b="1" dirty="0" smtClean="0"/>
              <a:t>(</a:t>
            </a:r>
            <a:r>
              <a:rPr lang="en-US" sz="1600" b="1" dirty="0"/>
              <a:t>1) </a:t>
            </a:r>
            <a:r>
              <a:rPr lang="en-US" sz="1800" b="1" dirty="0" smtClean="0"/>
              <a:t>	</a:t>
            </a:r>
            <a:r>
              <a:rPr lang="en-US" sz="1400" dirty="0" smtClean="0"/>
              <a:t>The </a:t>
            </a:r>
            <a:r>
              <a:rPr lang="en-US" sz="1400" dirty="0"/>
              <a:t>probation officer shall formulate a pre-sentencing </a:t>
            </a:r>
            <a:r>
              <a:rPr lang="en-US" sz="1400" dirty="0" smtClean="0"/>
              <a:t>report which </a:t>
            </a:r>
            <a:r>
              <a:rPr lang="en-US" sz="1400" dirty="0"/>
              <a:t>shall be placed on judicial file for consideration of the Court.</a:t>
            </a:r>
          </a:p>
          <a:p>
            <a:pPr marL="0" indent="0">
              <a:spcBef>
                <a:spcPts val="0"/>
              </a:spcBef>
              <a:buNone/>
            </a:pPr>
            <a:r>
              <a:rPr lang="en-US" sz="1400" dirty="0" smtClean="0"/>
              <a:t>	</a:t>
            </a:r>
            <a:r>
              <a:rPr lang="en-US" sz="1600" b="1" dirty="0" smtClean="0"/>
              <a:t>(</a:t>
            </a:r>
            <a:r>
              <a:rPr lang="en-US" sz="1600" b="1" dirty="0"/>
              <a:t>2</a:t>
            </a:r>
            <a:r>
              <a:rPr lang="en-US" sz="1600" b="1" dirty="0" smtClean="0"/>
              <a:t>)</a:t>
            </a:r>
            <a:r>
              <a:rPr lang="en-US" sz="1400" dirty="0" smtClean="0"/>
              <a:t>	 </a:t>
            </a:r>
            <a:r>
              <a:rPr lang="en-US" sz="1400" dirty="0"/>
              <a:t>The pre-sentencing report shall provide the Court with a complete </a:t>
            </a:r>
            <a:r>
              <a:rPr lang="en-US" sz="1400" dirty="0" smtClean="0"/>
              <a:t>profile </a:t>
            </a:r>
            <a:r>
              <a:rPr lang="en-US" sz="1400" dirty="0"/>
              <a:t>of </a:t>
            </a:r>
            <a:r>
              <a:rPr lang="en-US" sz="1400" dirty="0" smtClean="0"/>
              <a:t>the probationer including </a:t>
            </a:r>
            <a:r>
              <a:rPr lang="en-US" sz="1400" dirty="0"/>
              <a:t>psychological: sociological, </a:t>
            </a:r>
            <a:r>
              <a:rPr lang="en-US" sz="1400" dirty="0" smtClean="0"/>
              <a:t>		family</a:t>
            </a:r>
            <a:r>
              <a:rPr lang="en-US" sz="1400" dirty="0"/>
              <a:t>, employment and other </a:t>
            </a:r>
            <a:r>
              <a:rPr lang="en-US" sz="1400" dirty="0" smtClean="0"/>
              <a:t>relevant information:</a:t>
            </a:r>
            <a:endParaRPr lang="en-US" sz="1400" dirty="0"/>
          </a:p>
          <a:p>
            <a:pPr marL="0" indent="0">
              <a:spcBef>
                <a:spcPts val="0"/>
              </a:spcBef>
              <a:buNone/>
            </a:pPr>
            <a:r>
              <a:rPr lang="en-US" sz="1400" dirty="0" smtClean="0"/>
              <a:t>		Provided </a:t>
            </a:r>
            <a:r>
              <a:rPr lang="en-US" sz="1400" dirty="0"/>
              <a:t>that if the Court makes a decision against the findings provided in the </a:t>
            </a:r>
            <a:r>
              <a:rPr lang="en-US" sz="1400" dirty="0" smtClean="0"/>
              <a:t>pre sentencing </a:t>
            </a:r>
            <a:r>
              <a:rPr lang="en-US" sz="1400" dirty="0"/>
              <a:t>report, it shall record its reasons for </a:t>
            </a:r>
            <a:r>
              <a:rPr lang="en-US" sz="1400" dirty="0" smtClean="0"/>
              <a:t>		doing </a:t>
            </a:r>
            <a:r>
              <a:rPr lang="en-US" sz="1400" dirty="0"/>
              <a:t>so in writing</a:t>
            </a:r>
            <a:r>
              <a:rPr lang="en-US" sz="1400" dirty="0" smtClean="0"/>
              <a:t>.</a:t>
            </a:r>
            <a:endParaRPr lang="en-US" sz="1400" dirty="0"/>
          </a:p>
          <a:p>
            <a:pPr marL="0" indent="0">
              <a:spcBef>
                <a:spcPts val="0"/>
              </a:spcBef>
              <a:buNone/>
            </a:pPr>
            <a:r>
              <a:rPr lang="en-US" sz="1800" b="1" dirty="0"/>
              <a:t>22. Supervision report</a:t>
            </a:r>
            <a:r>
              <a:rPr lang="en-US" sz="1800" b="1" dirty="0" smtClean="0"/>
              <a:t>.---</a:t>
            </a:r>
            <a:r>
              <a:rPr lang="en-US" sz="1400" b="1" dirty="0" smtClean="0"/>
              <a:t>(</a:t>
            </a:r>
            <a:r>
              <a:rPr lang="en-US" sz="1400" b="1" dirty="0"/>
              <a:t>1) </a:t>
            </a:r>
            <a:r>
              <a:rPr lang="en-US" sz="1400" dirty="0"/>
              <a:t>The probation officer shall periodically prepare </a:t>
            </a:r>
            <a:r>
              <a:rPr lang="en-US" sz="1400" dirty="0" smtClean="0"/>
              <a:t>supervision reports </a:t>
            </a:r>
            <a:r>
              <a:rPr lang="en-US" sz="1400" dirty="0"/>
              <a:t>of each probationer, placed under his </a:t>
            </a:r>
            <a:r>
              <a:rPr lang="en-US" sz="1400" dirty="0" smtClean="0"/>
              <a:t>		supervision </a:t>
            </a:r>
            <a:r>
              <a:rPr lang="en-US" sz="1400" dirty="0"/>
              <a:t>to the Court if required.</a:t>
            </a:r>
          </a:p>
          <a:p>
            <a:pPr marL="0" indent="0">
              <a:spcBef>
                <a:spcPts val="0"/>
              </a:spcBef>
              <a:buNone/>
            </a:pPr>
            <a:r>
              <a:rPr lang="en-US" sz="1400" dirty="0" smtClean="0"/>
              <a:t>	</a:t>
            </a:r>
            <a:r>
              <a:rPr lang="en-US" sz="1400" dirty="0"/>
              <a:t> </a:t>
            </a:r>
            <a:r>
              <a:rPr lang="en-US" sz="1400" b="1" dirty="0" smtClean="0"/>
              <a:t>(</a:t>
            </a:r>
            <a:r>
              <a:rPr lang="en-US" sz="1400" b="1" dirty="0"/>
              <a:t>2) </a:t>
            </a:r>
            <a:r>
              <a:rPr lang="en-US" sz="1400" dirty="0" smtClean="0"/>
              <a:t>	The </a:t>
            </a:r>
            <a:r>
              <a:rPr lang="en-US" sz="1400" dirty="0"/>
              <a:t>report shall </a:t>
            </a:r>
            <a:r>
              <a:rPr lang="en-US" sz="1400" dirty="0" smtClean="0"/>
              <a:t>include-</a:t>
            </a:r>
            <a:endParaRPr lang="en-US" sz="1400" dirty="0"/>
          </a:p>
          <a:p>
            <a:pPr marL="0" indent="0">
              <a:spcBef>
                <a:spcPts val="0"/>
              </a:spcBef>
              <a:buNone/>
            </a:pPr>
            <a:r>
              <a:rPr lang="en-US" sz="1400" dirty="0" smtClean="0"/>
              <a:t>		(</a:t>
            </a:r>
            <a:r>
              <a:rPr lang="en-US" sz="1400" dirty="0"/>
              <a:t>a</a:t>
            </a:r>
            <a:r>
              <a:rPr lang="en-US" sz="1400" dirty="0" smtClean="0"/>
              <a:t>)	 </a:t>
            </a:r>
            <a:r>
              <a:rPr lang="en-US" sz="1400" dirty="0"/>
              <a:t>conduct of the probationer</a:t>
            </a:r>
            <a:r>
              <a:rPr lang="en-US" sz="1400" dirty="0" smtClean="0"/>
              <a:t>;</a:t>
            </a:r>
            <a:endParaRPr lang="en-US" sz="1400" dirty="0"/>
          </a:p>
          <a:p>
            <a:pPr marL="0" indent="0">
              <a:spcBef>
                <a:spcPts val="0"/>
              </a:spcBef>
              <a:buNone/>
            </a:pPr>
            <a:r>
              <a:rPr lang="en-US" sz="1400" dirty="0" smtClean="0"/>
              <a:t>		(</a:t>
            </a:r>
            <a:r>
              <a:rPr lang="en-US" sz="1400" dirty="0"/>
              <a:t>b) </a:t>
            </a:r>
            <a:r>
              <a:rPr lang="en-US" sz="1400" dirty="0" smtClean="0"/>
              <a:t>	performance </a:t>
            </a:r>
            <a:r>
              <a:rPr lang="en-US" sz="1400" dirty="0"/>
              <a:t>during community service or vocational trainings conditions, </a:t>
            </a:r>
            <a:r>
              <a:rPr lang="en-US" sz="1400" dirty="0" smtClean="0"/>
              <a:t>as the </a:t>
            </a:r>
            <a:r>
              <a:rPr lang="en-US" sz="1400" dirty="0"/>
              <a:t>case may be</a:t>
            </a:r>
            <a:r>
              <a:rPr lang="en-US" sz="1400" dirty="0" smtClean="0"/>
              <a:t>;</a:t>
            </a:r>
            <a:endParaRPr lang="en-US" sz="1400" dirty="0"/>
          </a:p>
          <a:p>
            <a:pPr marL="0" indent="0">
              <a:spcBef>
                <a:spcPts val="0"/>
              </a:spcBef>
              <a:buNone/>
            </a:pPr>
            <a:r>
              <a:rPr lang="en-US" sz="1400" dirty="0" smtClean="0"/>
              <a:t>		(</a:t>
            </a:r>
            <a:r>
              <a:rPr lang="en-US" sz="1400" dirty="0"/>
              <a:t>c) </a:t>
            </a:r>
            <a:r>
              <a:rPr lang="en-US" sz="1400" dirty="0" smtClean="0"/>
              <a:t>	progress </a:t>
            </a:r>
            <a:r>
              <a:rPr lang="en-US" sz="1400" dirty="0"/>
              <a:t>towards and conduct during rehabilitation</a:t>
            </a:r>
            <a:r>
              <a:rPr lang="en-US" sz="1400" dirty="0" smtClean="0"/>
              <a:t>;</a:t>
            </a:r>
            <a:endParaRPr lang="en-US" sz="1400" dirty="0"/>
          </a:p>
          <a:p>
            <a:pPr marL="0" indent="0">
              <a:spcBef>
                <a:spcPts val="0"/>
              </a:spcBef>
              <a:buNone/>
            </a:pPr>
            <a:r>
              <a:rPr lang="en-US" sz="1400" dirty="0" smtClean="0"/>
              <a:t>		(</a:t>
            </a:r>
            <a:r>
              <a:rPr lang="en-US" sz="1400" dirty="0"/>
              <a:t>d) </a:t>
            </a:r>
            <a:r>
              <a:rPr lang="en-US" sz="1400" dirty="0" smtClean="0"/>
              <a:t>	physical </a:t>
            </a:r>
            <a:r>
              <a:rPr lang="en-US" sz="1400" dirty="0"/>
              <a:t>and mental condition of probationer</a:t>
            </a:r>
            <a:r>
              <a:rPr lang="en-US" sz="1400" dirty="0" smtClean="0"/>
              <a:t>;</a:t>
            </a:r>
            <a:endParaRPr lang="en-US" sz="1400" dirty="0"/>
          </a:p>
          <a:p>
            <a:pPr marL="0" indent="0">
              <a:spcBef>
                <a:spcPts val="0"/>
              </a:spcBef>
              <a:buNone/>
            </a:pPr>
            <a:r>
              <a:rPr lang="en-US" sz="1400" dirty="0" smtClean="0"/>
              <a:t>		(</a:t>
            </a:r>
            <a:r>
              <a:rPr lang="en-US" sz="1400" dirty="0"/>
              <a:t>e) </a:t>
            </a:r>
            <a:r>
              <a:rPr lang="en-US" sz="1400" dirty="0" smtClean="0"/>
              <a:t>	any </a:t>
            </a:r>
            <a:r>
              <a:rPr lang="en-US" sz="1400" dirty="0"/>
              <a:t>update on the .probationer's compliance with the conditions of </a:t>
            </a:r>
            <a:r>
              <a:rPr lang="en-US" sz="1400" dirty="0" smtClean="0"/>
              <a:t>the probation </a:t>
            </a:r>
            <a:r>
              <a:rPr lang="en-US" sz="1400" dirty="0"/>
              <a:t>order, </a:t>
            </a:r>
            <a:r>
              <a:rPr lang="en-US" sz="1400" dirty="0" smtClean="0"/>
              <a:t>and any </a:t>
            </a:r>
            <a:r>
              <a:rPr lang="en-US" sz="1400" dirty="0"/>
              <a:t>other matter connected or </a:t>
            </a:r>
            <a:r>
              <a:rPr lang="en-US" sz="1400" dirty="0" smtClean="0"/>
              <a:t>			ancillary </a:t>
            </a:r>
            <a:r>
              <a:rPr lang="en-US" sz="1400" dirty="0"/>
              <a:t>to the purpose of this Act.</a:t>
            </a:r>
          </a:p>
          <a:p>
            <a:pPr marL="0" indent="0">
              <a:spcBef>
                <a:spcPts val="0"/>
              </a:spcBef>
              <a:buNone/>
            </a:pPr>
            <a:r>
              <a:rPr lang="en-US" sz="1400" dirty="0" smtClean="0"/>
              <a:t>	</a:t>
            </a:r>
            <a:r>
              <a:rPr lang="en-US" sz="1400" b="1" dirty="0" smtClean="0"/>
              <a:t>(</a:t>
            </a:r>
            <a:r>
              <a:rPr lang="en-US" sz="1400" b="1" dirty="0"/>
              <a:t>3</a:t>
            </a:r>
            <a:r>
              <a:rPr lang="en-US" sz="1400" b="1" dirty="0" smtClean="0"/>
              <a:t>)</a:t>
            </a:r>
            <a:r>
              <a:rPr lang="en-US" sz="1400" dirty="0" smtClean="0"/>
              <a:t>	 </a:t>
            </a:r>
            <a:r>
              <a:rPr lang="en-US" sz="1400" dirty="0"/>
              <a:t>The supervision reports shall be placed in the personal record of the probationer </a:t>
            </a:r>
            <a:r>
              <a:rPr lang="en-US" sz="1400" dirty="0" smtClean="0"/>
              <a:t>and shall </a:t>
            </a:r>
            <a:r>
              <a:rPr lang="en-US" sz="1400" dirty="0"/>
              <a:t>be monitored-by the Directorate. .</a:t>
            </a:r>
          </a:p>
          <a:p>
            <a:pPr marL="0" indent="0">
              <a:spcBef>
                <a:spcPts val="0"/>
              </a:spcBef>
              <a:buNone/>
            </a:pPr>
            <a:r>
              <a:rPr lang="en-US" sz="1400" dirty="0" smtClean="0"/>
              <a:t>	</a:t>
            </a:r>
            <a:r>
              <a:rPr lang="en-US" sz="1400" b="1" dirty="0" smtClean="0"/>
              <a:t>(</a:t>
            </a:r>
            <a:r>
              <a:rPr lang="en-US" sz="1400" b="1" dirty="0"/>
              <a:t>4</a:t>
            </a:r>
            <a:r>
              <a:rPr lang="en-US" sz="1400" b="1" dirty="0" smtClean="0"/>
              <a:t>)</a:t>
            </a:r>
            <a:r>
              <a:rPr lang="en-US" sz="1400" dirty="0" smtClean="0"/>
              <a:t>	 </a:t>
            </a:r>
            <a:r>
              <a:rPr lang="en-US" sz="1400" dirty="0"/>
              <a:t>The concerned probation officer </a:t>
            </a:r>
            <a:r>
              <a:rPr lang="en-US" sz="1400" dirty="0" smtClean="0"/>
              <a:t>shall, </a:t>
            </a:r>
            <a:r>
              <a:rPr lang="en-US" sz="1400" dirty="0"/>
              <a:t>in case of any violation of conditions </a:t>
            </a:r>
            <a:r>
              <a:rPr lang="en-US" sz="1400" dirty="0" smtClean="0"/>
              <a:t>of probation</a:t>
            </a:r>
            <a:r>
              <a:rPr lang="en-US" sz="1400" dirty="0"/>
              <a:t>. immediately initiate the process under </a:t>
            </a:r>
            <a:r>
              <a:rPr lang="en-US" sz="1400" dirty="0" smtClean="0"/>
              <a:t>		section </a:t>
            </a:r>
            <a:r>
              <a:rPr lang="en-US" sz="1400" dirty="0"/>
              <a:t>9 of this Act</a:t>
            </a:r>
            <a:r>
              <a:rPr lang="en-US" sz="1400" dirty="0" smtClean="0"/>
              <a:t>.</a:t>
            </a:r>
            <a:endParaRPr lang="en-US" sz="1400" dirty="0"/>
          </a:p>
        </p:txBody>
      </p:sp>
      <p:sp>
        <p:nvSpPr>
          <p:cNvPr id="4" name="Footer Placeholder 3"/>
          <p:cNvSpPr>
            <a:spLocks noGrp="1"/>
          </p:cNvSpPr>
          <p:nvPr>
            <p:ph type="ftr" sz="quarter" idx="11"/>
          </p:nvPr>
        </p:nvSpPr>
        <p:spPr>
          <a:xfrm>
            <a:off x="3911759" y="6241737"/>
            <a:ext cx="5428844" cy="365125"/>
          </a:xfrm>
        </p:spPr>
        <p:txBody>
          <a:bodyPr/>
          <a:lstStyle/>
          <a:p>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38641528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8193" y="685800"/>
            <a:ext cx="10457644" cy="5740758"/>
          </a:xfrm>
        </p:spPr>
        <p:txBody>
          <a:bodyPr>
            <a:noAutofit/>
          </a:bodyPr>
          <a:lstStyle/>
          <a:p>
            <a:pPr algn="l"/>
            <a:r>
              <a:rPr lang="en-US" sz="1800" b="1" dirty="0"/>
              <a:t>23. </a:t>
            </a:r>
            <a:r>
              <a:rPr lang="en-US" sz="1800" b="1" dirty="0" smtClean="0"/>
              <a:t>	Constitution </a:t>
            </a:r>
            <a:r>
              <a:rPr lang="en-US" sz="1800" b="1" dirty="0"/>
              <a:t>of the committees.- </a:t>
            </a:r>
            <a:r>
              <a:rPr lang="en-US" sz="1800" dirty="0"/>
              <a:t>For the purpose of this Act, Government shall </a:t>
            </a:r>
            <a:r>
              <a:rPr lang="en-US" sz="1800" dirty="0" smtClean="0"/>
              <a:t>constitute such 	committees</a:t>
            </a:r>
            <a:r>
              <a:rPr lang="en-US" sz="1800" dirty="0"/>
              <a:t>, which </a:t>
            </a:r>
            <a:r>
              <a:rPr lang="en-US" sz="1800" dirty="0" smtClean="0"/>
              <a:t>shall </a:t>
            </a:r>
            <a:r>
              <a:rPr lang="en-US" sz="1800" dirty="0"/>
              <a:t>exercise such powers and perform such functions as it may </a:t>
            </a:r>
            <a:r>
              <a:rPr lang="en-US" sz="1800" dirty="0" smtClean="0"/>
              <a:t>be assigned</a:t>
            </a:r>
            <a:r>
              <a:rPr lang="en-US" sz="1800" dirty="0"/>
              <a:t>, not </a:t>
            </a:r>
            <a:r>
              <a:rPr lang="en-US" sz="1800" dirty="0" smtClean="0"/>
              <a:t>	inconsistent </a:t>
            </a:r>
            <a:r>
              <a:rPr lang="en-US" sz="1800" dirty="0"/>
              <a:t>with the provisions of this Act and rules.</a:t>
            </a:r>
            <a:br>
              <a:rPr lang="en-US" sz="1800" dirty="0"/>
            </a:br>
            <a:r>
              <a:rPr lang="en-US" sz="1800" b="1" dirty="0"/>
              <a:t>24. </a:t>
            </a:r>
            <a:r>
              <a:rPr lang="en-US" sz="1800" b="1" dirty="0" smtClean="0"/>
              <a:t>	Directorate </a:t>
            </a:r>
            <a:r>
              <a:rPr lang="en-US" sz="1800" b="1" dirty="0"/>
              <a:t>of Reclamation and Probation, Khyber Pakhtunkhwa.--(</a:t>
            </a:r>
            <a:r>
              <a:rPr lang="en-US" sz="1800" dirty="0"/>
              <a:t>1) The </a:t>
            </a:r>
            <a:r>
              <a:rPr lang="en-US" sz="1800" dirty="0" smtClean="0"/>
              <a:t>Directorate established </a:t>
            </a:r>
            <a:r>
              <a:rPr lang="en-US" sz="1800" dirty="0"/>
              <a:t>by </a:t>
            </a:r>
            <a:r>
              <a:rPr lang="en-US" sz="1800" dirty="0" smtClean="0"/>
              <a:t>	Government </a:t>
            </a:r>
            <a:r>
              <a:rPr lang="en-US" sz="1800" dirty="0"/>
              <a:t>shall be </a:t>
            </a:r>
            <a:r>
              <a:rPr lang="en-US" sz="1800" dirty="0" smtClean="0"/>
              <a:t>responsible </a:t>
            </a:r>
            <a:r>
              <a:rPr lang="en-US" sz="1800" dirty="0"/>
              <a:t>for effective implementation of this Act and </a:t>
            </a:r>
            <a:r>
              <a:rPr lang="en-US" sz="1800" dirty="0" smtClean="0"/>
              <a:t>the rules </a:t>
            </a:r>
            <a:r>
              <a:rPr lang="en-US" sz="1800" dirty="0"/>
              <a:t>made </a:t>
            </a:r>
            <a:r>
              <a:rPr lang="en-US" sz="1800" dirty="0" smtClean="0"/>
              <a:t>	thereunder.</a:t>
            </a:r>
            <a:r>
              <a:rPr lang="en-US" sz="1800" dirty="0"/>
              <a:t/>
            </a:r>
            <a:br>
              <a:rPr lang="en-US" sz="1800" dirty="0"/>
            </a:br>
            <a:r>
              <a:rPr lang="en-US" sz="1800" dirty="0" smtClean="0"/>
              <a:t>	(</a:t>
            </a:r>
            <a:r>
              <a:rPr lang="en-US" sz="1800" dirty="0"/>
              <a:t>2) </a:t>
            </a:r>
            <a:r>
              <a:rPr lang="en-US" sz="1800" dirty="0" smtClean="0"/>
              <a:t>	The </a:t>
            </a:r>
            <a:r>
              <a:rPr lang="en-US" sz="1800" dirty="0"/>
              <a:t>Directorate shall be headed by a Director, who shall be </a:t>
            </a:r>
            <a:r>
              <a:rPr lang="en-US" sz="1800" dirty="0" smtClean="0"/>
              <a:t>assisted </a:t>
            </a:r>
            <a:r>
              <a:rPr lang="en-US" sz="1800" dirty="0"/>
              <a:t>by </a:t>
            </a:r>
            <a:r>
              <a:rPr lang="en-US" sz="1800" dirty="0" smtClean="0"/>
              <a:t>such number </a:t>
            </a:r>
            <a:r>
              <a:rPr lang="en-US" sz="1800" dirty="0"/>
              <a:t>of </a:t>
            </a:r>
            <a:r>
              <a:rPr lang="en-US" sz="1800" dirty="0" smtClean="0"/>
              <a:t>officer </a:t>
            </a:r>
            <a:r>
              <a:rPr lang="en-US" sz="1800" dirty="0"/>
              <a:t>and </a:t>
            </a:r>
            <a:r>
              <a:rPr lang="en-US" sz="1800" dirty="0" smtClean="0"/>
              <a:t>		members </a:t>
            </a:r>
            <a:r>
              <a:rPr lang="en-US" sz="1800" dirty="0"/>
              <a:t>of the staff as may be determined by Government for </a:t>
            </a:r>
            <a:r>
              <a:rPr lang="en-US" sz="1800" dirty="0" smtClean="0"/>
              <a:t>performance and </a:t>
            </a:r>
            <a:r>
              <a:rPr lang="en-US" sz="1800" dirty="0"/>
              <a:t>discharge of </a:t>
            </a:r>
            <a:r>
              <a:rPr lang="en-US" sz="1800" dirty="0" smtClean="0"/>
              <a:t>			functions </a:t>
            </a:r>
            <a:r>
              <a:rPr lang="en-US" sz="1800" dirty="0"/>
              <a:t>under this Act.</a:t>
            </a:r>
            <a:br>
              <a:rPr lang="en-US" sz="1800" dirty="0"/>
            </a:br>
            <a:r>
              <a:rPr lang="en-US" sz="1800" dirty="0" smtClean="0"/>
              <a:t>	The Director </a:t>
            </a:r>
            <a:r>
              <a:rPr lang="en-US" sz="1800" dirty="0"/>
              <a:t>shall perform his functions and discharge his duties under the </a:t>
            </a:r>
            <a:r>
              <a:rPr lang="en-US" sz="1800" dirty="0" smtClean="0"/>
              <a:t>general supervision </a:t>
            </a:r>
            <a:r>
              <a:rPr lang="en-US" sz="1800" dirty="0"/>
              <a:t>of the </a:t>
            </a:r>
            <a:r>
              <a:rPr lang="en-US" sz="1800" dirty="0" smtClean="0"/>
              <a:t>	Home </a:t>
            </a:r>
            <a:r>
              <a:rPr lang="en-US" sz="1800" dirty="0"/>
              <a:t>and Tribal Affairs Department of Government.</a:t>
            </a:r>
            <a:br>
              <a:rPr lang="en-US" sz="1800" dirty="0"/>
            </a:br>
            <a:r>
              <a:rPr lang="en-US" sz="1800" b="1" dirty="0"/>
              <a:t>25. </a:t>
            </a:r>
            <a:r>
              <a:rPr lang="en-US" sz="1800" b="1" dirty="0" smtClean="0"/>
              <a:t>	Record </a:t>
            </a:r>
            <a:r>
              <a:rPr lang="en-US" sz="1800" b="1" dirty="0"/>
              <a:t>keeping.--</a:t>
            </a:r>
            <a:r>
              <a:rPr lang="en-US" sz="1800" dirty="0"/>
              <a:t>(1) The Directorate. shall keep and maintain the record of </a:t>
            </a:r>
            <a:r>
              <a:rPr lang="en-US" sz="1800" dirty="0" smtClean="0"/>
              <a:t>all probationers. Which 	include </a:t>
            </a:r>
            <a:r>
              <a:rPr lang="en-US" sz="1800" dirty="0"/>
              <a:t>a copy of probation order, pre-sentencing report, supervision </a:t>
            </a:r>
            <a:r>
              <a:rPr lang="en-US" sz="1800" dirty="0" smtClean="0"/>
              <a:t>reports, community service </a:t>
            </a:r>
            <a:r>
              <a:rPr lang="en-US" sz="1800" dirty="0"/>
              <a:t>and </a:t>
            </a:r>
            <a:r>
              <a:rPr lang="en-US" sz="1800" dirty="0" smtClean="0"/>
              <a:t>	vocational </a:t>
            </a:r>
            <a:r>
              <a:rPr lang="en-US" sz="1800" dirty="0"/>
              <a:t>training conditions. etc.</a:t>
            </a:r>
            <a:br>
              <a:rPr lang="en-US" sz="1800" dirty="0"/>
            </a:br>
            <a:r>
              <a:rPr lang="en-US" sz="1800" dirty="0" smtClean="0"/>
              <a:t>	(</a:t>
            </a:r>
            <a:r>
              <a:rPr lang="en-US" sz="1800" dirty="0"/>
              <a:t>2) </a:t>
            </a:r>
            <a:r>
              <a:rPr lang="en-US" sz="1800" dirty="0" smtClean="0"/>
              <a:t>	A </a:t>
            </a:r>
            <a:r>
              <a:rPr lang="en-US" sz="1800" dirty="0"/>
              <a:t>probationer's record shall be confidential and shall only be made available to </a:t>
            </a:r>
            <a:r>
              <a:rPr lang="en-US" sz="1800" dirty="0" smtClean="0"/>
              <a:t>any concerned 			officer </a:t>
            </a:r>
            <a:r>
              <a:rPr lang="en-US" sz="1800" dirty="0"/>
              <a:t>by the order of the Court.</a:t>
            </a:r>
            <a:br>
              <a:rPr lang="en-US" sz="1800" dirty="0"/>
            </a:br>
            <a:r>
              <a:rPr lang="en-US" sz="1800" dirty="0"/>
              <a:t> </a:t>
            </a:r>
            <a:r>
              <a:rPr lang="en-US" sz="1800" dirty="0" smtClean="0"/>
              <a:t>	(</a:t>
            </a:r>
            <a:r>
              <a:rPr lang="en-US" sz="1800" dirty="0"/>
              <a:t>3) </a:t>
            </a:r>
            <a:r>
              <a:rPr lang="en-US" sz="1800" dirty="0" smtClean="0"/>
              <a:t>	The </a:t>
            </a:r>
            <a:r>
              <a:rPr lang="en-US" sz="1800" dirty="0"/>
              <a:t>Directorate, shall take all reasonable steps to ensure that privacy and dignity </a:t>
            </a:r>
            <a:r>
              <a:rPr lang="en-US" sz="1800" dirty="0" smtClean="0"/>
              <a:t>of all 					probationers</a:t>
            </a:r>
            <a:r>
              <a:rPr lang="en-US" sz="1800" dirty="0"/>
              <a:t>, especially that of women and juvenile, is protected.</a:t>
            </a:r>
            <a:br>
              <a:rPr lang="en-US" sz="1800" dirty="0"/>
            </a:br>
            <a:r>
              <a:rPr lang="en-US" sz="1800" b="1" dirty="0"/>
              <a:t>26. </a:t>
            </a:r>
            <a:r>
              <a:rPr lang="en-US" sz="1800" b="1" dirty="0" smtClean="0"/>
              <a:t>	Delegation</a:t>
            </a:r>
            <a:r>
              <a:rPr lang="en-US" sz="1800" b="1" dirty="0"/>
              <a:t>.--</a:t>
            </a:r>
            <a:r>
              <a:rPr lang="en-US" sz="1800" dirty="0"/>
              <a:t>The Director may, b</a:t>
            </a:r>
            <a:r>
              <a:rPr lang="en-US" sz="1800" dirty="0" smtClean="0"/>
              <a:t>y </a:t>
            </a:r>
            <a:r>
              <a:rPr lang="en-US" sz="1800" dirty="0"/>
              <a:t>general or special order, delegate to the </a:t>
            </a:r>
            <a:r>
              <a:rPr lang="en-US" sz="1800" dirty="0" smtClean="0"/>
              <a:t>committees, constituted 	under </a:t>
            </a:r>
            <a:r>
              <a:rPr lang="en-US" sz="1800" dirty="0"/>
              <a:t>section 23 of this Act, or an officer of the Directorate. any of his powers </a:t>
            </a:r>
            <a:r>
              <a:rPr lang="en-US" sz="1800" dirty="0" smtClean="0"/>
              <a:t>and duties </a:t>
            </a:r>
            <a:r>
              <a:rPr lang="en-US" sz="1800" dirty="0"/>
              <a:t>or functions </a:t>
            </a:r>
            <a:r>
              <a:rPr lang="en-US" sz="1800" dirty="0" smtClean="0"/>
              <a:t>	under </a:t>
            </a:r>
            <a:r>
              <a:rPr lang="en-US" sz="1800" dirty="0"/>
              <a:t>this Act or the rules. subject to such conditions as he may deem fit</a:t>
            </a:r>
            <a:r>
              <a:rPr lang="en-US" sz="1800" dirty="0" smtClean="0"/>
              <a:t>.</a:t>
            </a:r>
            <a:endParaRPr lang="en-US" sz="1800" dirty="0"/>
          </a:p>
        </p:txBody>
      </p:sp>
      <p:sp>
        <p:nvSpPr>
          <p:cNvPr id="3" name="Footer Placeholder 2"/>
          <p:cNvSpPr>
            <a:spLocks noGrp="1"/>
          </p:cNvSpPr>
          <p:nvPr>
            <p:ph type="ftr" sz="quarter" idx="11"/>
          </p:nvPr>
        </p:nvSpPr>
        <p:spPr>
          <a:xfrm>
            <a:off x="3913430" y="6452316"/>
            <a:ext cx="5567169" cy="365125"/>
          </a:xfrm>
        </p:spPr>
        <p:txBody>
          <a:bodyPr/>
          <a:lstStyle/>
          <a:p>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810432840"/>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5946820"/>
          </a:xfrm>
        </p:spPr>
        <p:txBody>
          <a:bodyPr>
            <a:normAutofit fontScale="90000"/>
          </a:bodyPr>
          <a:lstStyle/>
          <a:p>
            <a:pPr algn="l"/>
            <a:r>
              <a:rPr lang="en-US" sz="2200" b="1" dirty="0"/>
              <a:t>27. </a:t>
            </a:r>
            <a:r>
              <a:rPr lang="en-US" sz="2200" b="1" dirty="0" smtClean="0"/>
              <a:t>	Indemnity</a:t>
            </a:r>
            <a:r>
              <a:rPr lang="en-US" sz="2200" b="1" dirty="0"/>
              <a:t>.--</a:t>
            </a:r>
            <a:r>
              <a:rPr lang="en-US" sz="2200" dirty="0"/>
              <a:t>No </a:t>
            </a:r>
            <a:r>
              <a:rPr lang="en-US" sz="2200" dirty="0" smtClean="0"/>
              <a:t>suit, </a:t>
            </a:r>
            <a:r>
              <a:rPr lang="en-US" sz="2200" dirty="0"/>
              <a:t>prosecution or any other legal proceedings shall lie against the </a:t>
            </a:r>
            <a:r>
              <a:rPr lang="en-US" sz="2200" dirty="0" smtClean="0"/>
              <a:t>	officers </a:t>
            </a:r>
            <a:r>
              <a:rPr lang="en-US" sz="2200" dirty="0"/>
              <a:t>and staff of the Directorate in respect of anything done or intended to be done in </a:t>
            </a:r>
            <a:r>
              <a:rPr lang="en-US" sz="2200" dirty="0" smtClean="0"/>
              <a:t>	good </a:t>
            </a:r>
            <a:r>
              <a:rPr lang="en-US" sz="2200" dirty="0"/>
              <a:t>faith in </a:t>
            </a:r>
            <a:r>
              <a:rPr lang="en-US" sz="2200" dirty="0" smtClean="0"/>
              <a:t>performance </a:t>
            </a:r>
            <a:r>
              <a:rPr lang="en-US" sz="2200" dirty="0"/>
              <a:t>of their official duties under this Act</a:t>
            </a:r>
            <a:r>
              <a:rPr lang="en-US" sz="2200" dirty="0" smtClean="0"/>
              <a:t>.</a:t>
            </a:r>
            <a:r>
              <a:rPr lang="en-US" sz="2200" dirty="0"/>
              <a:t/>
            </a:r>
            <a:br>
              <a:rPr lang="en-US" sz="2200" dirty="0"/>
            </a:br>
            <a:r>
              <a:rPr lang="en-US" sz="2200" b="1" dirty="0"/>
              <a:t>28. </a:t>
            </a:r>
            <a:r>
              <a:rPr lang="en-US" sz="2200" b="1" dirty="0" smtClean="0"/>
              <a:t>	Power </a:t>
            </a:r>
            <a:r>
              <a:rPr lang="en-US" sz="2200" b="1" dirty="0"/>
              <a:t>to make rules</a:t>
            </a:r>
            <a:r>
              <a:rPr lang="en-US" sz="2200" dirty="0"/>
              <a:t>.--Government may make rules for carrying out the purposes of this </a:t>
            </a:r>
            <a:r>
              <a:rPr lang="en-US" sz="2200" dirty="0" smtClean="0"/>
              <a:t>	Act.</a:t>
            </a:r>
            <a:r>
              <a:rPr lang="en-US" sz="2200" dirty="0"/>
              <a:t> </a:t>
            </a:r>
            <a:br>
              <a:rPr lang="en-US" sz="2200" dirty="0"/>
            </a:br>
            <a:r>
              <a:rPr lang="en-US" sz="2200" b="1" dirty="0"/>
              <a:t>29. </a:t>
            </a:r>
            <a:r>
              <a:rPr lang="en-US" sz="2200" b="1" dirty="0" smtClean="0"/>
              <a:t>	Overriding </a:t>
            </a:r>
            <a:r>
              <a:rPr lang="en-US" sz="2200" b="1" dirty="0"/>
              <a:t>effect.-</a:t>
            </a:r>
            <a:r>
              <a:rPr lang="en-US" sz="2200" dirty="0"/>
              <a:t>Notwithstanding anything to the </a:t>
            </a:r>
            <a:r>
              <a:rPr lang="en-US" sz="2200" dirty="0" smtClean="0"/>
              <a:t>contrary </a:t>
            </a:r>
            <a:r>
              <a:rPr lang="en-US" sz="2200" dirty="0"/>
              <a:t>contained in any other </a:t>
            </a:r>
            <a:r>
              <a:rPr lang="en-US" sz="2200" dirty="0" smtClean="0"/>
              <a:t>		law</a:t>
            </a:r>
            <a:r>
              <a:rPr lang="en-US" sz="2200" dirty="0"/>
              <a:t>,</a:t>
            </a:r>
            <a:r>
              <a:rPr lang="en-US" sz="2200" dirty="0" smtClean="0"/>
              <a:t> </a:t>
            </a:r>
            <a:r>
              <a:rPr lang="en-US" sz="2200" dirty="0"/>
              <a:t>the provisions of this Act shall have an overriding effect and the provisions of any </a:t>
            </a:r>
            <a:r>
              <a:rPr lang="en-US" sz="2200" dirty="0" smtClean="0"/>
              <a:t>	such </a:t>
            </a:r>
            <a:r>
              <a:rPr lang="en-US" sz="2200" dirty="0"/>
              <a:t>law to the extent of such inconsistency to this Act shall cease to have effect</a:t>
            </a:r>
            <a:r>
              <a:rPr lang="en-US" sz="2200" dirty="0" smtClean="0"/>
              <a:t>.</a:t>
            </a:r>
            <a:r>
              <a:rPr lang="en-US" sz="2200" dirty="0"/>
              <a:t/>
            </a:r>
            <a:br>
              <a:rPr lang="en-US" sz="2200" dirty="0"/>
            </a:br>
            <a:r>
              <a:rPr lang="en-US" sz="2200" b="1" dirty="0"/>
              <a:t>30. </a:t>
            </a:r>
            <a:r>
              <a:rPr lang="en-US" sz="2200" b="1" dirty="0" smtClean="0"/>
              <a:t>	Repeal </a:t>
            </a:r>
            <a:r>
              <a:rPr lang="en-US" sz="2200" b="1" dirty="0"/>
              <a:t>and savings</a:t>
            </a:r>
            <a:r>
              <a:rPr lang="en-US" sz="2200" dirty="0" smtClean="0"/>
              <a:t>.---</a:t>
            </a:r>
            <a:br>
              <a:rPr lang="en-US" sz="2200" dirty="0" smtClean="0"/>
            </a:br>
            <a:r>
              <a:rPr lang="en-US" sz="2200" dirty="0"/>
              <a:t>	</a:t>
            </a:r>
            <a:r>
              <a:rPr lang="en-US" sz="2200" dirty="0" smtClean="0"/>
              <a:t>(</a:t>
            </a:r>
            <a:r>
              <a:rPr lang="en-US" sz="2200" dirty="0"/>
              <a:t>1) </a:t>
            </a:r>
            <a:r>
              <a:rPr lang="en-US" sz="2200" dirty="0" smtClean="0"/>
              <a:t>	The </a:t>
            </a:r>
            <a:r>
              <a:rPr lang="en-US" sz="2200" dirty="0"/>
              <a:t>Probation of Offender Ordinance, 1960 (Ord. No. XLV of 1960). the Good Conduct </a:t>
            </a:r>
            <a:r>
              <a:rPr lang="en-US" sz="2200" dirty="0" smtClean="0"/>
              <a:t>		Prisoners </a:t>
            </a:r>
            <a:r>
              <a:rPr lang="en-US" sz="2200" dirty="0"/>
              <a:t>Probational Release Act. 1926 (Act No. X of 1926), are hereby repealed 1o </a:t>
            </a:r>
            <a:r>
              <a:rPr lang="en-US" sz="2200" dirty="0" smtClean="0"/>
              <a:t>		the </a:t>
            </a:r>
            <a:r>
              <a:rPr lang="en-US" sz="2200" dirty="0"/>
              <a:t>extent of the Province of Khyber Pakhtunkhwa.</a:t>
            </a:r>
            <a:br>
              <a:rPr lang="en-US" sz="2200" dirty="0"/>
            </a:br>
            <a:r>
              <a:rPr lang="en-US" sz="2200" dirty="0" smtClean="0"/>
              <a:t>	(</a:t>
            </a:r>
            <a:r>
              <a:rPr lang="en-US" sz="2200" dirty="0"/>
              <a:t>2) </a:t>
            </a:r>
            <a:r>
              <a:rPr lang="en-US" sz="2200" dirty="0" smtClean="0"/>
              <a:t>	All </a:t>
            </a:r>
            <a:r>
              <a:rPr lang="en-US" sz="2200" dirty="0"/>
              <a:t>orders made. acts done. and powers exercised before the commencement of this </a:t>
            </a:r>
            <a:r>
              <a:rPr lang="en-US" sz="2200" dirty="0" smtClean="0"/>
              <a:t>		Act</a:t>
            </a:r>
            <a:r>
              <a:rPr lang="en-US" sz="2200" dirty="0"/>
              <a:t>. under the </a:t>
            </a:r>
            <a:r>
              <a:rPr lang="en-US" sz="2200" dirty="0" smtClean="0"/>
              <a:t>Probation </a:t>
            </a:r>
            <a:r>
              <a:rPr lang="en-US" sz="2200" dirty="0"/>
              <a:t>of </a:t>
            </a:r>
            <a:r>
              <a:rPr lang="en-US" sz="2200" dirty="0" smtClean="0"/>
              <a:t>Offenders </a:t>
            </a:r>
            <a:r>
              <a:rPr lang="en-US" sz="2200" dirty="0"/>
              <a:t>Ordinance, 1960 (Ord. No. XLV of 1960), the </a:t>
            </a:r>
            <a:r>
              <a:rPr lang="en-US" sz="2200" dirty="0" smtClean="0"/>
              <a:t>			Good </a:t>
            </a:r>
            <a:r>
              <a:rPr lang="en-US" sz="2200" dirty="0"/>
              <a:t>Conduct Prisoners Probational </a:t>
            </a:r>
            <a:r>
              <a:rPr lang="en-US" sz="2200" dirty="0" smtClean="0"/>
              <a:t>Release </a:t>
            </a:r>
            <a:r>
              <a:rPr lang="en-US" sz="2200" dirty="0"/>
              <a:t>Act. 1926 (Act No. X of 1926) and the </a:t>
            </a:r>
            <a:r>
              <a:rPr lang="en-US" sz="2200" dirty="0" smtClean="0"/>
              <a:t>			Probation </a:t>
            </a:r>
            <a:r>
              <a:rPr lang="en-US" sz="2200" dirty="0"/>
              <a:t>of Offender Rules, 1961, shall, if not inconsistent with the provisions of this </a:t>
            </a:r>
            <a:r>
              <a:rPr lang="en-US" sz="2200" dirty="0" smtClean="0"/>
              <a:t>		Act </a:t>
            </a:r>
            <a:r>
              <a:rPr lang="en-US" sz="2200" dirty="0"/>
              <a:t>and the rules or regulations made thereunder, be deemed to have been done. </a:t>
            </a:r>
            <a:r>
              <a:rPr lang="en-US" sz="2200" dirty="0" smtClean="0"/>
              <a:t>			exercised </a:t>
            </a:r>
            <a:r>
              <a:rPr lang="en-US" sz="2200" dirty="0"/>
              <a:t>or incurred under this Act</a:t>
            </a:r>
            <a:r>
              <a:rPr lang="en-US" sz="2200" dirty="0" smtClean="0"/>
              <a:t>.</a:t>
            </a:r>
            <a:endParaRPr lang="en-US" dirty="0"/>
          </a:p>
        </p:txBody>
      </p:sp>
      <p:sp>
        <p:nvSpPr>
          <p:cNvPr id="3" name="Footer Placeholder 2"/>
          <p:cNvSpPr>
            <a:spLocks noGrp="1"/>
          </p:cNvSpPr>
          <p:nvPr>
            <p:ph type="ftr" sz="quarter" idx="11"/>
          </p:nvPr>
        </p:nvSpPr>
        <p:spPr>
          <a:xfrm>
            <a:off x="3911682" y="6450057"/>
            <a:ext cx="5399743" cy="365125"/>
          </a:xfrm>
        </p:spPr>
        <p:txBody>
          <a:bodyPr/>
          <a:lstStyle/>
          <a:p>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22363861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1100" y="331941"/>
            <a:ext cx="4738117" cy="550572"/>
          </a:xfrm>
        </p:spPr>
        <p:txBody>
          <a:bodyPr>
            <a:normAutofit/>
          </a:bodyPr>
          <a:lstStyle/>
          <a:p>
            <a:r>
              <a:rPr lang="en-US" sz="2400" b="1" dirty="0" smtClean="0">
                <a:effectLst>
                  <a:outerShdw blurRad="38100" dist="38100" dir="2700000" algn="tl">
                    <a:srgbClr val="000000">
                      <a:alpha val="43137"/>
                    </a:srgbClr>
                  </a:outerShdw>
                </a:effectLst>
              </a:rPr>
              <a:t>ADVANTAGES </a:t>
            </a:r>
            <a:r>
              <a:rPr lang="en-US" sz="2400" b="1" dirty="0">
                <a:effectLst>
                  <a:outerShdw blurRad="38100" dist="38100" dir="2700000" algn="tl">
                    <a:srgbClr val="000000">
                      <a:alpha val="43137"/>
                    </a:srgbClr>
                  </a:outerShdw>
                </a:effectLst>
              </a:rPr>
              <a:t>OF PROBATION </a:t>
            </a:r>
            <a:endParaRPr lang="en-US" sz="2400" dirty="0"/>
          </a:p>
        </p:txBody>
      </p:sp>
      <p:sp>
        <p:nvSpPr>
          <p:cNvPr id="3" name="Content Placeholder 2"/>
          <p:cNvSpPr>
            <a:spLocks noGrp="1"/>
          </p:cNvSpPr>
          <p:nvPr>
            <p:ph idx="1"/>
          </p:nvPr>
        </p:nvSpPr>
        <p:spPr>
          <a:xfrm>
            <a:off x="1954797" y="607227"/>
            <a:ext cx="8090724" cy="5404610"/>
          </a:xfrm>
        </p:spPr>
        <p:txBody>
          <a:bodyPr>
            <a:normAutofit fontScale="55000" lnSpcReduction="20000"/>
          </a:bodyPr>
          <a:lstStyle/>
          <a:p>
            <a:pPr>
              <a:buFont typeface="Wingdings" panose="05000000000000000000" pitchFamily="2" charset="2"/>
              <a:buChar char="Ø"/>
            </a:pPr>
            <a:endParaRPr lang="en-US" sz="3300" dirty="0" smtClean="0"/>
          </a:p>
          <a:p>
            <a:pPr>
              <a:buFont typeface="Wingdings" panose="05000000000000000000" pitchFamily="2" charset="2"/>
              <a:buChar char="Ø"/>
            </a:pPr>
            <a:r>
              <a:rPr lang="en-US" sz="4200" b="1" dirty="0" smtClean="0">
                <a:latin typeface="+mj-lt"/>
              </a:rPr>
              <a:t>Probation protects the family of offender: </a:t>
            </a:r>
          </a:p>
          <a:p>
            <a:pPr lvl="1">
              <a:buFont typeface="Wingdings" panose="05000000000000000000" pitchFamily="2" charset="2"/>
              <a:buChar char="§"/>
            </a:pPr>
            <a:r>
              <a:rPr lang="en-US" sz="4200" dirty="0">
                <a:latin typeface="+mj-lt"/>
              </a:rPr>
              <a:t>It does not deprive the wife and children of husband and father. </a:t>
            </a:r>
            <a:endParaRPr lang="en-US" sz="4200" dirty="0" smtClean="0">
              <a:latin typeface="+mj-lt"/>
            </a:endParaRPr>
          </a:p>
          <a:p>
            <a:pPr lvl="1">
              <a:buFont typeface="Wingdings" panose="05000000000000000000" pitchFamily="2" charset="2"/>
              <a:buChar char="§"/>
            </a:pPr>
            <a:r>
              <a:rPr lang="en-US" sz="4200" dirty="0" smtClean="0">
                <a:latin typeface="+mj-lt"/>
              </a:rPr>
              <a:t>It </a:t>
            </a:r>
            <a:r>
              <a:rPr lang="en-US" sz="4200" dirty="0">
                <a:latin typeface="+mj-lt"/>
              </a:rPr>
              <a:t>maintains the unity of the home. </a:t>
            </a:r>
            <a:endParaRPr lang="en-US" sz="4200" dirty="0" smtClean="0">
              <a:latin typeface="+mj-lt"/>
            </a:endParaRPr>
          </a:p>
          <a:p>
            <a:pPr>
              <a:buFont typeface="Wingdings" panose="05000000000000000000" pitchFamily="2" charset="2"/>
              <a:buChar char="Ø"/>
            </a:pPr>
            <a:r>
              <a:rPr lang="en-US" sz="4200" b="1" dirty="0" smtClean="0">
                <a:latin typeface="+mj-lt"/>
              </a:rPr>
              <a:t>Probation helps the offender:</a:t>
            </a:r>
          </a:p>
          <a:p>
            <a:pPr lvl="1">
              <a:buFont typeface="Wingdings" panose="05000000000000000000" pitchFamily="2" charset="2"/>
              <a:buChar char="§"/>
            </a:pPr>
            <a:r>
              <a:rPr lang="en-US" sz="4200" dirty="0">
                <a:latin typeface="+mj-lt"/>
              </a:rPr>
              <a:t>It maintains his earning power. </a:t>
            </a:r>
            <a:endParaRPr lang="en-US" sz="4200" dirty="0" smtClean="0">
              <a:latin typeface="+mj-lt"/>
            </a:endParaRPr>
          </a:p>
          <a:p>
            <a:pPr lvl="1">
              <a:buFont typeface="Wingdings" panose="05000000000000000000" pitchFamily="2" charset="2"/>
              <a:buChar char="§"/>
            </a:pPr>
            <a:r>
              <a:rPr lang="en-US" sz="4200" dirty="0" smtClean="0">
                <a:latin typeface="+mj-lt"/>
              </a:rPr>
              <a:t>It </a:t>
            </a:r>
            <a:r>
              <a:rPr lang="en-US" sz="4200" dirty="0">
                <a:latin typeface="+mj-lt"/>
              </a:rPr>
              <a:t>provides rehabilitation in the community. </a:t>
            </a:r>
            <a:endParaRPr lang="en-US" sz="4200" dirty="0" smtClean="0">
              <a:latin typeface="+mj-lt"/>
            </a:endParaRPr>
          </a:p>
          <a:p>
            <a:pPr lvl="1">
              <a:buFont typeface="Wingdings" panose="05000000000000000000" pitchFamily="2" charset="2"/>
              <a:buChar char="§"/>
            </a:pPr>
            <a:r>
              <a:rPr lang="en-US" sz="4200" dirty="0" smtClean="0">
                <a:latin typeface="+mj-lt"/>
              </a:rPr>
              <a:t>It </a:t>
            </a:r>
            <a:r>
              <a:rPr lang="en-US" sz="4200" dirty="0">
                <a:latin typeface="+mj-lt"/>
              </a:rPr>
              <a:t>restores his dignity</a:t>
            </a:r>
            <a:r>
              <a:rPr lang="en-US" sz="4200" dirty="0" smtClean="0">
                <a:latin typeface="+mj-lt"/>
              </a:rPr>
              <a:t>.</a:t>
            </a:r>
          </a:p>
          <a:p>
            <a:pPr lvl="1">
              <a:buFont typeface="Wingdings" panose="05000000000000000000" pitchFamily="2" charset="2"/>
              <a:buChar char="§"/>
            </a:pPr>
            <a:r>
              <a:rPr lang="en-US" sz="4200" dirty="0" smtClean="0">
                <a:latin typeface="+mj-lt"/>
              </a:rPr>
              <a:t>It reduces the risk of criminal socialization.</a:t>
            </a:r>
            <a:endParaRPr lang="en-US" sz="4200" dirty="0">
              <a:latin typeface="+mj-lt"/>
            </a:endParaRPr>
          </a:p>
          <a:p>
            <a:pPr>
              <a:buFont typeface="Wingdings" panose="05000000000000000000" pitchFamily="2" charset="2"/>
              <a:buChar char="Ø"/>
            </a:pPr>
            <a:r>
              <a:rPr lang="en-US" sz="4200" b="1" dirty="0">
                <a:latin typeface="+mj-lt"/>
              </a:rPr>
              <a:t>It lightens the load of prosecutors</a:t>
            </a:r>
            <a:r>
              <a:rPr lang="en-US" sz="4200" b="1" dirty="0" smtClean="0">
                <a:latin typeface="+mj-lt"/>
              </a:rPr>
              <a:t>.</a:t>
            </a:r>
          </a:p>
          <a:p>
            <a:pPr>
              <a:buFont typeface="Wingdings" panose="05000000000000000000" pitchFamily="2" charset="2"/>
              <a:buChar char="Ø"/>
            </a:pPr>
            <a:r>
              <a:rPr lang="en-US" sz="4200" b="1" dirty="0">
                <a:latin typeface="+mj-lt"/>
              </a:rPr>
              <a:t>It lessens the clogging of courts. </a:t>
            </a:r>
            <a:r>
              <a:rPr lang="en-US" sz="4200" b="1" dirty="0" smtClean="0">
                <a:latin typeface="+mj-lt"/>
              </a:rPr>
              <a:t> </a:t>
            </a:r>
            <a:endParaRPr lang="en-US" sz="4200" b="1" dirty="0">
              <a:latin typeface="+mj-lt"/>
            </a:endParaRPr>
          </a:p>
          <a:p>
            <a:pPr>
              <a:buFont typeface="Wingdings" panose="05000000000000000000" pitchFamily="2" charset="2"/>
              <a:buChar char="Ø"/>
            </a:pPr>
            <a:r>
              <a:rPr lang="en-US" sz="4200" b="1" dirty="0">
                <a:latin typeface="+mj-lt"/>
              </a:rPr>
              <a:t>It adheres to the concept of Restorative Justice</a:t>
            </a:r>
            <a:r>
              <a:rPr lang="en-US" sz="4200" b="1" dirty="0" smtClean="0">
                <a:latin typeface="+mj-lt"/>
              </a:rPr>
              <a:t>.</a:t>
            </a:r>
          </a:p>
        </p:txBody>
      </p:sp>
      <p:sp>
        <p:nvSpPr>
          <p:cNvPr id="4" name="Footer Placeholder 3"/>
          <p:cNvSpPr>
            <a:spLocks noGrp="1"/>
          </p:cNvSpPr>
          <p:nvPr>
            <p:ph type="ftr" sz="quarter" idx="11"/>
          </p:nvPr>
        </p:nvSpPr>
        <p:spPr>
          <a:xfrm>
            <a:off x="3292840" y="6011837"/>
            <a:ext cx="5528532" cy="365125"/>
          </a:xfrm>
        </p:spPr>
        <p:txBody>
          <a:bodyPr/>
          <a:lstStyle/>
          <a:p>
            <a:r>
              <a:rPr lang="en-US" sz="1800" dirty="0" smtClean="0">
                <a:solidFill>
                  <a:srgbClr val="002060"/>
                </a:solidFill>
              </a:rPr>
              <a:t>The Khyber Pakhtunkhwa Probation &amp; Parole Act, 2021</a:t>
            </a:r>
            <a:endParaRPr lang="en-US" sz="1800" dirty="0">
              <a:solidFill>
                <a:srgbClr val="002060"/>
              </a:solidFill>
            </a:endParaRPr>
          </a:p>
        </p:txBody>
      </p:sp>
    </p:spTree>
    <p:extLst>
      <p:ext uri="{BB962C8B-B14F-4D97-AF65-F5344CB8AC3E}">
        <p14:creationId xmlns:p14="http://schemas.microsoft.com/office/powerpoint/2010/main" val="42615085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381785" y="5380998"/>
            <a:ext cx="5399744" cy="365125"/>
          </a:xfrm>
        </p:spPr>
        <p:txBody>
          <a:bodyPr/>
          <a:lstStyle/>
          <a:p>
            <a:r>
              <a:rPr lang="en-US" sz="1800" dirty="0" smtClean="0">
                <a:solidFill>
                  <a:srgbClr val="002060"/>
                </a:solidFill>
              </a:rPr>
              <a:t>The Khyber Pakhtunkhwa Probation &amp; Parole Act, 2021</a:t>
            </a:r>
            <a:endParaRPr lang="en-US" sz="1800" dirty="0">
              <a:solidFill>
                <a:srgbClr val="002060"/>
              </a:solidFill>
            </a:endParaRPr>
          </a:p>
        </p:txBody>
      </p:sp>
      <p:sp>
        <p:nvSpPr>
          <p:cNvPr id="7" name="Title 6"/>
          <p:cNvSpPr>
            <a:spLocks noGrp="1"/>
          </p:cNvSpPr>
          <p:nvPr>
            <p:ph type="title"/>
          </p:nvPr>
        </p:nvSpPr>
        <p:spPr>
          <a:xfrm>
            <a:off x="3793795" y="968531"/>
            <a:ext cx="4575725" cy="618185"/>
          </a:xfrm>
        </p:spPr>
        <p:txBody>
          <a:bodyPr>
            <a:normAutofit/>
          </a:bodyPr>
          <a:lstStyle/>
          <a:p>
            <a:r>
              <a:rPr lang="en-US" sz="2400" b="1" dirty="0" smtClean="0">
                <a:effectLst>
                  <a:outerShdw blurRad="38100" dist="38100" dir="2700000" algn="tl">
                    <a:srgbClr val="000000">
                      <a:alpha val="43137"/>
                    </a:srgbClr>
                  </a:outerShdw>
                </a:effectLst>
              </a:rPr>
              <a:t>ADVANTAGES </a:t>
            </a:r>
            <a:r>
              <a:rPr lang="en-US" sz="2400" b="1" dirty="0">
                <a:effectLst>
                  <a:outerShdw blurRad="38100" dist="38100" dir="2700000" algn="tl">
                    <a:srgbClr val="000000">
                      <a:alpha val="43137"/>
                    </a:srgbClr>
                  </a:outerShdw>
                </a:effectLst>
              </a:rPr>
              <a:t>OF PROBATION </a:t>
            </a:r>
            <a:endParaRPr lang="en-US" sz="3600" dirty="0"/>
          </a:p>
        </p:txBody>
      </p:sp>
      <p:sp>
        <p:nvSpPr>
          <p:cNvPr id="8" name="Rectangle 7"/>
          <p:cNvSpPr/>
          <p:nvPr/>
        </p:nvSpPr>
        <p:spPr>
          <a:xfrm>
            <a:off x="1868289" y="1888276"/>
            <a:ext cx="9250756" cy="2985433"/>
          </a:xfrm>
          <a:prstGeom prst="rect">
            <a:avLst/>
          </a:prstGeom>
        </p:spPr>
        <p:txBody>
          <a:bodyPr wrap="square">
            <a:spAutoFit/>
          </a:bodyPr>
          <a:lstStyle/>
          <a:p>
            <a:pPr marL="457200" indent="-457200" algn="just">
              <a:buFont typeface="Wingdings" panose="05000000000000000000" pitchFamily="2" charset="2"/>
              <a:buChar char="Ø"/>
            </a:pPr>
            <a:r>
              <a:rPr lang="en-US" sz="2400" dirty="0" smtClean="0"/>
              <a:t>Financially good for </a:t>
            </a:r>
            <a:r>
              <a:rPr lang="en-US" sz="2400" dirty="0"/>
              <a:t>the government </a:t>
            </a:r>
            <a:endParaRPr lang="en-US" sz="2400" dirty="0" smtClean="0"/>
          </a:p>
          <a:p>
            <a:pPr marL="914400" lvl="1" indent="-457200" algn="just">
              <a:buFont typeface="Wingdings" panose="05000000000000000000" pitchFamily="2" charset="2"/>
              <a:buChar char="Ø"/>
            </a:pPr>
            <a:r>
              <a:rPr lang="en-US" sz="2000" dirty="0" smtClean="0"/>
              <a:t>Reduces the cost on prisoners maintenance </a:t>
            </a:r>
            <a:r>
              <a:rPr lang="en-US" sz="2000" dirty="0"/>
              <a:t>in </a:t>
            </a:r>
            <a:r>
              <a:rPr lang="en-US" sz="2000" dirty="0" smtClean="0"/>
              <a:t>jails. </a:t>
            </a:r>
          </a:p>
          <a:p>
            <a:pPr marL="914400" lvl="1" indent="-457200" algn="just">
              <a:buFont typeface="Wingdings" panose="05000000000000000000" pitchFamily="2" charset="2"/>
              <a:buChar char="Ø"/>
            </a:pPr>
            <a:r>
              <a:rPr lang="en-US" sz="2000" dirty="0" smtClean="0"/>
              <a:t>It </a:t>
            </a:r>
            <a:r>
              <a:rPr lang="en-US" sz="2000" dirty="0"/>
              <a:t>cuts </a:t>
            </a:r>
            <a:r>
              <a:rPr lang="en-US" sz="2000" dirty="0" smtClean="0"/>
              <a:t>enormous </a:t>
            </a:r>
            <a:r>
              <a:rPr lang="en-US" sz="2000" dirty="0"/>
              <a:t>expense in maintaining </a:t>
            </a:r>
            <a:r>
              <a:rPr lang="en-US" sz="2000" dirty="0" smtClean="0"/>
              <a:t>jails and prison</a:t>
            </a:r>
            <a:r>
              <a:rPr lang="en-US" sz="2400" dirty="0" smtClean="0"/>
              <a:t>. </a:t>
            </a:r>
          </a:p>
          <a:p>
            <a:pPr marL="457200" indent="-457200" algn="just">
              <a:buFont typeface="Wingdings" panose="05000000000000000000" pitchFamily="2" charset="2"/>
              <a:buChar char="Ø"/>
            </a:pPr>
            <a:r>
              <a:rPr lang="en-US" sz="2400" dirty="0" smtClean="0"/>
              <a:t>It </a:t>
            </a:r>
            <a:r>
              <a:rPr lang="en-US" sz="2400" dirty="0"/>
              <a:t>reduces the burden on the police forces and institutions of feeding and guarding detainees</a:t>
            </a:r>
            <a:r>
              <a:rPr lang="en-US" sz="2400" dirty="0" smtClean="0"/>
              <a:t>.</a:t>
            </a:r>
          </a:p>
          <a:p>
            <a:pPr marL="457200" indent="-457200" algn="just">
              <a:buFont typeface="Wingdings" panose="05000000000000000000" pitchFamily="2" charset="2"/>
              <a:buChar char="Ø"/>
            </a:pPr>
            <a:r>
              <a:rPr lang="en-US" sz="2400" dirty="0"/>
              <a:t>It reduces recidivism (reoffending).</a:t>
            </a:r>
          </a:p>
          <a:p>
            <a:pPr marL="457200" indent="-457200" algn="just">
              <a:buFont typeface="Wingdings" panose="05000000000000000000" pitchFamily="2" charset="2"/>
              <a:buChar char="Ø"/>
            </a:pPr>
            <a:r>
              <a:rPr lang="en-US" sz="2400" dirty="0"/>
              <a:t>It reduces the overcrowding in jails and prisons. </a:t>
            </a:r>
            <a:endParaRPr lang="en-US" sz="2400" dirty="0" smtClean="0"/>
          </a:p>
          <a:p>
            <a:pPr marL="457200" indent="-457200" algn="just">
              <a:buFont typeface="Wingdings" panose="05000000000000000000" pitchFamily="2" charset="2"/>
              <a:buChar char="Ø"/>
            </a:pPr>
            <a:r>
              <a:rPr lang="en-US" sz="2400" dirty="0" smtClean="0"/>
              <a:t>It enhances the efficiency of criminal justice system.</a:t>
            </a:r>
            <a:endParaRPr lang="en-US" sz="2400" dirty="0"/>
          </a:p>
        </p:txBody>
      </p:sp>
    </p:spTree>
    <p:extLst>
      <p:ext uri="{BB962C8B-B14F-4D97-AF65-F5344CB8AC3E}">
        <p14:creationId xmlns:p14="http://schemas.microsoft.com/office/powerpoint/2010/main" val="5030200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684324" y="5951113"/>
            <a:ext cx="5618684" cy="365125"/>
          </a:xfrm>
        </p:spPr>
        <p:txBody>
          <a:bodyPr/>
          <a:lstStyle/>
          <a:p>
            <a:pPr algn="ctr"/>
            <a:r>
              <a:rPr lang="en-US" sz="1800" dirty="0" smtClean="0">
                <a:solidFill>
                  <a:srgbClr val="002060"/>
                </a:solidFill>
              </a:rPr>
              <a:t>The Khyber Pakhtunkhwa Probation &amp; Parole Act, 2021</a:t>
            </a:r>
            <a:endParaRPr lang="en-US" sz="1800" dirty="0">
              <a:solidFill>
                <a:srgbClr val="002060"/>
              </a:solidFill>
            </a:endParaRPr>
          </a:p>
        </p:txBody>
      </p:sp>
      <p:sp>
        <p:nvSpPr>
          <p:cNvPr id="5" name="Title 4"/>
          <p:cNvSpPr>
            <a:spLocks noGrp="1"/>
          </p:cNvSpPr>
          <p:nvPr>
            <p:ph type="title"/>
          </p:nvPr>
        </p:nvSpPr>
        <p:spPr>
          <a:xfrm>
            <a:off x="872034" y="1055196"/>
            <a:ext cx="10937892" cy="2800767"/>
          </a:xfrm>
          <a:prstGeom prst="rect">
            <a:avLst/>
          </a:prstGeom>
        </p:spPr>
        <p:txBody>
          <a:bodyPr wrap="square">
            <a:spAutoFit/>
          </a:bodyPr>
          <a:lstStyle/>
          <a:p>
            <a:pPr algn="ctr"/>
            <a:r>
              <a:rPr lang="en-US" dirty="0" smtClean="0">
                <a:solidFill>
                  <a:srgbClr val="00B050"/>
                </a:solidFill>
                <a:effectLst>
                  <a:outerShdw blurRad="38100" dist="38100" dir="2700000" algn="tl">
                    <a:srgbClr val="000000">
                      <a:alpha val="43137"/>
                    </a:srgbClr>
                  </a:outerShdw>
                </a:effectLst>
              </a:rPr>
              <a:t/>
            </a:r>
            <a:br>
              <a:rPr lang="en-US" dirty="0" smtClean="0">
                <a:solidFill>
                  <a:srgbClr val="00B050"/>
                </a:solidFill>
                <a:effectLst>
                  <a:outerShdw blurRad="38100" dist="38100" dir="2700000" algn="tl">
                    <a:srgbClr val="000000">
                      <a:alpha val="43137"/>
                    </a:srgbClr>
                  </a:outerShdw>
                </a:effectLst>
              </a:rPr>
            </a:br>
            <a:r>
              <a:rPr lang="en-US" sz="3200" dirty="0" smtClean="0">
                <a:solidFill>
                  <a:srgbClr val="00B050"/>
                </a:solidFill>
                <a:effectLst>
                  <a:outerShdw blurRad="38100" dist="38100" dir="2700000" algn="tl">
                    <a:srgbClr val="000000">
                      <a:alpha val="43137"/>
                    </a:srgbClr>
                  </a:outerShdw>
                </a:effectLst>
              </a:rPr>
              <a:t>We believe that an individual can be changed. </a:t>
            </a:r>
          </a:p>
          <a:p>
            <a:pPr algn="ctr"/>
            <a:r>
              <a:rPr lang="en-US" sz="3200" dirty="0" smtClean="0">
                <a:solidFill>
                  <a:srgbClr val="00B050"/>
                </a:solidFill>
                <a:effectLst>
                  <a:outerShdw blurRad="38100" dist="38100" dir="2700000" algn="tl">
                    <a:srgbClr val="000000">
                      <a:alpha val="43137"/>
                    </a:srgbClr>
                  </a:outerShdw>
                </a:effectLst>
              </a:rPr>
              <a:t>The society has a moral obligation to lift the fallen, because </a:t>
            </a:r>
          </a:p>
          <a:p>
            <a:pPr algn="ctr"/>
            <a:r>
              <a:rPr lang="en-US" sz="3200" i="1" dirty="0" smtClean="0">
                <a:solidFill>
                  <a:srgbClr val="00B050"/>
                </a:solidFill>
                <a:effectLst>
                  <a:outerShdw blurRad="38100" dist="38100" dir="2700000" algn="tl">
                    <a:srgbClr val="000000">
                      <a:alpha val="43137"/>
                    </a:srgbClr>
                  </a:outerShdw>
                </a:effectLst>
              </a:rPr>
              <a:t>LIFE IS SACRED </a:t>
            </a:r>
            <a:r>
              <a:rPr lang="en-US" sz="3200" dirty="0" smtClean="0">
                <a:solidFill>
                  <a:srgbClr val="00B050"/>
                </a:solidFill>
                <a:effectLst>
                  <a:outerShdw blurRad="38100" dist="38100" dir="2700000" algn="tl">
                    <a:srgbClr val="000000">
                      <a:alpha val="43137"/>
                    </a:srgbClr>
                  </a:outerShdw>
                </a:effectLst>
              </a:rPr>
              <a:t>and everyone deserves </a:t>
            </a:r>
            <a:r>
              <a:rPr lang="en-US" sz="3200" dirty="0">
                <a:solidFill>
                  <a:srgbClr val="00B050"/>
                </a:solidFill>
                <a:effectLst>
                  <a:outerShdw blurRad="38100" dist="38100" dir="2700000" algn="tl">
                    <a:srgbClr val="000000">
                      <a:alpha val="43137"/>
                    </a:srgbClr>
                  </a:outerShdw>
                </a:effectLst>
              </a:rPr>
              <a:t>a second </a:t>
            </a:r>
            <a:r>
              <a:rPr lang="en-US" sz="3200" dirty="0" smtClean="0">
                <a:solidFill>
                  <a:srgbClr val="00B050"/>
                </a:solidFill>
                <a:effectLst>
                  <a:outerShdw blurRad="38100" dist="38100" dir="2700000" algn="tl">
                    <a:srgbClr val="000000">
                      <a:alpha val="43137"/>
                    </a:srgbClr>
                  </a:outerShdw>
                </a:effectLst>
              </a:rPr>
              <a:t>chance.</a:t>
            </a:r>
            <a:r>
              <a:rPr lang="en-US" sz="2800" dirty="0" smtClean="0">
                <a:solidFill>
                  <a:srgbClr val="00B050"/>
                </a:solidFill>
                <a:effectLst>
                  <a:outerShdw blurRad="38100" dist="38100" dir="2700000" algn="tl">
                    <a:srgbClr val="000000">
                      <a:alpha val="43137"/>
                    </a:srgbClr>
                  </a:outerShdw>
                </a:effectLst>
              </a:rPr>
              <a:t/>
            </a:r>
            <a:br>
              <a:rPr lang="en-US" sz="2800" dirty="0" smtClean="0">
                <a:solidFill>
                  <a:srgbClr val="00B050"/>
                </a:solidFill>
                <a:effectLst>
                  <a:outerShdw blurRad="38100" dist="38100" dir="2700000" algn="tl">
                    <a:srgbClr val="000000">
                      <a:alpha val="43137"/>
                    </a:srgbClr>
                  </a:outerShdw>
                </a:effectLst>
              </a:rPr>
            </a:br>
            <a:endParaRPr lang="en-US" dirty="0">
              <a:solidFill>
                <a:srgbClr val="FFC000"/>
              </a:solidFill>
              <a:effectLst>
                <a:outerShdw blurRad="38100" dist="38100" dir="2700000" algn="tl">
                  <a:srgbClr val="000000">
                    <a:alpha val="43137"/>
                  </a:srgbClr>
                </a:outerShdw>
              </a:effectLst>
            </a:endParaRPr>
          </a:p>
        </p:txBody>
      </p:sp>
      <p:sp>
        <p:nvSpPr>
          <p:cNvPr id="7" name="Rectangle 6"/>
          <p:cNvSpPr/>
          <p:nvPr/>
        </p:nvSpPr>
        <p:spPr>
          <a:xfrm>
            <a:off x="4179069" y="3638250"/>
            <a:ext cx="4629193" cy="923330"/>
          </a:xfrm>
          <a:prstGeom prst="rect">
            <a:avLst/>
          </a:prstGeom>
          <a:noFill/>
        </p:spPr>
        <p:txBody>
          <a:bodyPr wrap="square" lIns="91440" tIns="45720" rIns="91440" bIns="45720">
            <a:spAutoFit/>
          </a:bodyPr>
          <a:lstStyle/>
          <a:p>
            <a:pPr algn="ctr"/>
            <a:r>
              <a:rPr lang="en-US"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THANK YOU </a:t>
            </a:r>
            <a:endParaRPr 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36473801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58377" y="1762415"/>
            <a:ext cx="5102800" cy="3757188"/>
          </a:xfrm>
        </p:spPr>
      </p:pic>
      <p:sp>
        <p:nvSpPr>
          <p:cNvPr id="4" name="Footer Placeholder 3"/>
          <p:cNvSpPr>
            <a:spLocks noGrp="1"/>
          </p:cNvSpPr>
          <p:nvPr>
            <p:ph type="ftr" sz="quarter" idx="11"/>
          </p:nvPr>
        </p:nvSpPr>
        <p:spPr>
          <a:xfrm>
            <a:off x="3782464" y="6012064"/>
            <a:ext cx="5422405" cy="365125"/>
          </a:xfrm>
        </p:spPr>
        <p:txBody>
          <a:bodyPr/>
          <a:lstStyle/>
          <a:p>
            <a:r>
              <a:rPr lang="en-US" sz="1800" dirty="0" smtClean="0">
                <a:solidFill>
                  <a:srgbClr val="C00000"/>
                </a:solidFill>
              </a:rPr>
              <a:t>The Khyber Pakhtunkhwa Probation &amp; Parole Act, 2021</a:t>
            </a:r>
            <a:endParaRPr lang="en-US" sz="1800" dirty="0">
              <a:solidFill>
                <a:srgbClr val="C00000"/>
              </a:solidFill>
            </a:endParaRPr>
          </a:p>
        </p:txBody>
      </p:sp>
      <p:sp>
        <p:nvSpPr>
          <p:cNvPr id="5" name="Title 4"/>
          <p:cNvSpPr>
            <a:spLocks noGrp="1"/>
          </p:cNvSpPr>
          <p:nvPr>
            <p:ph type="title"/>
          </p:nvPr>
        </p:nvSpPr>
        <p:spPr>
          <a:xfrm>
            <a:off x="4808155" y="562068"/>
            <a:ext cx="3371024" cy="707886"/>
          </a:xfrm>
          <a:prstGeom prst="rect">
            <a:avLst/>
          </a:prstGeom>
        </p:spPr>
        <p:txBody>
          <a:bodyPr wrap="square">
            <a:spAutoFit/>
          </a:bodyPr>
          <a:lstStyle/>
          <a:p>
            <a:r>
              <a:rPr lang="en-US" sz="4000" b="1" dirty="0">
                <a:solidFill>
                  <a:srgbClr val="002060"/>
                </a:solidFill>
                <a:effectLst>
                  <a:outerShdw blurRad="38100" dist="38100" dir="2700000" algn="tl">
                    <a:srgbClr val="000000">
                      <a:alpha val="43137"/>
                    </a:srgbClr>
                  </a:outerShdw>
                </a:effectLst>
              </a:rPr>
              <a:t>DISCUSSION</a:t>
            </a:r>
            <a:endParaRPr lang="en-US" sz="400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1751" y="1762415"/>
            <a:ext cx="5031915" cy="3757188"/>
          </a:xfrm>
          <a:prstGeom prst="rect">
            <a:avLst/>
          </a:prstGeom>
        </p:spPr>
      </p:pic>
      <p:sp>
        <p:nvSpPr>
          <p:cNvPr id="8" name="Rectangle 7"/>
          <p:cNvSpPr/>
          <p:nvPr/>
        </p:nvSpPr>
        <p:spPr>
          <a:xfrm>
            <a:off x="4808155" y="3456343"/>
            <a:ext cx="1168910" cy="369332"/>
          </a:xfrm>
          <a:prstGeom prst="rect">
            <a:avLst/>
          </a:prstGeom>
        </p:spPr>
        <p:txBody>
          <a:bodyPr wrap="none">
            <a:spAutoFit/>
          </a:bodyPr>
          <a:lstStyle/>
          <a:p>
            <a:r>
              <a:rPr lang="en-US" b="1" dirty="0" smtClean="0">
                <a:effectLst>
                  <a:outerShdw blurRad="38100" dist="38100" dir="2700000" algn="tl">
                    <a:srgbClr val="000000">
                      <a:alpha val="43137"/>
                    </a:srgbClr>
                  </a:outerShdw>
                </a:effectLst>
              </a:rPr>
              <a:t>Probation</a:t>
            </a:r>
            <a:endParaRPr lang="en-US" dirty="0"/>
          </a:p>
        </p:txBody>
      </p:sp>
      <p:sp>
        <p:nvSpPr>
          <p:cNvPr id="9" name="Rectangle 8"/>
          <p:cNvSpPr/>
          <p:nvPr/>
        </p:nvSpPr>
        <p:spPr>
          <a:xfrm>
            <a:off x="6658377" y="3456343"/>
            <a:ext cx="955633" cy="369332"/>
          </a:xfrm>
          <a:prstGeom prst="rect">
            <a:avLst/>
          </a:prstGeom>
        </p:spPr>
        <p:txBody>
          <a:bodyPr wrap="square">
            <a:spAutoFit/>
          </a:bodyPr>
          <a:lstStyle/>
          <a:p>
            <a:r>
              <a:rPr lang="en-US" b="1" dirty="0" smtClean="0">
                <a:solidFill>
                  <a:schemeClr val="bg1"/>
                </a:solidFill>
                <a:effectLst>
                  <a:outerShdw blurRad="38100" dist="38100" dir="2700000" algn="tl">
                    <a:srgbClr val="000000">
                      <a:alpha val="43137"/>
                    </a:srgbClr>
                  </a:outerShdw>
                </a:effectLst>
              </a:rPr>
              <a:t>Parole</a:t>
            </a:r>
            <a:endParaRPr lang="en-US" dirty="0">
              <a:solidFill>
                <a:schemeClr val="bg1"/>
              </a:solidFill>
            </a:endParaRPr>
          </a:p>
        </p:txBody>
      </p:sp>
    </p:spTree>
    <p:extLst>
      <p:ext uri="{BB962C8B-B14F-4D97-AF65-F5344CB8AC3E}">
        <p14:creationId xmlns:p14="http://schemas.microsoft.com/office/powerpoint/2010/main" val="11861295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Parallax</Template>
  <TotalTime>560</TotalTime>
  <Words>846</Words>
  <Application>Microsoft Office PowerPoint</Application>
  <PresentationFormat>Widescreen</PresentationFormat>
  <Paragraphs>155</Paragraphs>
  <Slides>29</Slides>
  <Notes>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29</vt:i4>
      </vt:variant>
    </vt:vector>
  </HeadingPairs>
  <TitlesOfParts>
    <vt:vector size="41" baseType="lpstr">
      <vt:lpstr>Arial Unicode MS</vt:lpstr>
      <vt:lpstr>Arial</vt:lpstr>
      <vt:lpstr>Bodoni MT Condensed</vt:lpstr>
      <vt:lpstr>Bookman Old Style</vt:lpstr>
      <vt:lpstr>Calibri</vt:lpstr>
      <vt:lpstr>Candara</vt:lpstr>
      <vt:lpstr>Carlito</vt:lpstr>
      <vt:lpstr>Corbel</vt:lpstr>
      <vt:lpstr>DokChampa</vt:lpstr>
      <vt:lpstr>Times New Roman</vt:lpstr>
      <vt:lpstr>Wingdings</vt:lpstr>
      <vt:lpstr>Parallax</vt:lpstr>
      <vt:lpstr>THE KHYBER PAKHTUNKHWA PROBATION AND PAROLE ACT, 2021 Published by Authority PESHAWAR, TUESDAY, 17th AUGUST, 2021. PROVINCIAL ASSEMBLY SECRETARIAT KHYBER PAKHTUNKHWA  Presentation Prepared By  ZULFIQAR ALI SHAH Senior Probation Officer District  Courts Mansehra</vt:lpstr>
      <vt:lpstr>The criminal justice system is the set of agencies and processes established by governments to control crime and impose penalties on those who violate laws.</vt:lpstr>
      <vt:lpstr>The Reclamation and Probation Department was extended to Khyber Pakhtunkhwa during 1965. Previously this Department was placed under the control of Commissioners, but later on during 1976 it was attached with Prisons Department and The Inspector General of Prisons Khyber Pakhtunkhwa   was the Ex-Official Director of Reclamation &amp; Probation.  In October 2005 the Government of Khyber Pakhtunkhwa established an independent Directorate of Reclamation and Probation and the Director Reclamation and Probation was declared as Head of the Department.</vt:lpstr>
      <vt:lpstr>The Directorate 0f Reclamation &amp; Probation is functioning under the following main laws:</vt:lpstr>
      <vt:lpstr>THE KHYBER PAKHTUNKHWA PROBATION AND PAROLE ACT, 2021</vt:lpstr>
      <vt:lpstr>  2. Definitions.--In this Act, unless there is anything repugnant in the subject or  context,  (a) "Code" means the Code of Criminal Procedure. 1898 (Act V of 1898):   (b) "community service" means any unpaid work or service for the benefit of  community, ordered by a Court and carried out by a probationer during a  probation period;   (c) "conditional release order" means the conditional release order made under  section 19 of this Act;   (d) "Court" means the Court as specified in section 3 of this Act:   (e). "Director" means the Director of the Directorate;   (f) Directorate" means the Directorate of Reclamation and Probation, Khyber  Pakhtunkhwa;   (g) entitled victims" mean persons who are entitled to receive compensation of  Diyat, Arsh or Daman;   (h) Government" means the Government of Khyber Pakhtunkhwa;  </vt:lpstr>
      <vt:lpstr>PowerPoint Presentation</vt:lpstr>
      <vt:lpstr>PowerPoint Presentation</vt:lpstr>
      <vt:lpstr>CHAPTER-II JURISDICTION AND POWERS OF THE COURT</vt:lpstr>
      <vt:lpstr>PowerPoint Presentation</vt:lpstr>
      <vt:lpstr>5. -Power of Court to place the convict on probation.- (1)  The Court may, for reasons to be recorded in writing, place a convict on  probation,  in  accordance with sentencing guidelines, if any, in addition to the conditions  specified  under this Act or rules.  (2) The conditions, provided for in the probation order, may apply to the whole of  probation period or a part thereof, as the Court may deem fit. (3)  An order under sub-section (1), may be made by the Court on its own motion or  upon an application made by the convict or probation officer. (4)  A probationer shall be placed under the supervision of probation officer for such  period as may be specified in the probation order to enable his rehabilitation and  reintegration into mainstream society and to prevent him from recidivism. (5)  The Court, in case of conviction under section 367 of the Code, before making a  sentencing  order under this section. shall direct the probation officer to submit a  pre-sentencing  report. (6)  Subject to the provision of sub-section (1) of section 10, the duration of probation  period may not be in any case less than six months and not more than three   years; provided that no repeat convict shall be sentenced to probation. </vt:lpstr>
      <vt:lpstr>6. Conditions for grant of probation.--- (1)  The Court may pass a probation order, in accordance with the sentencing guidelines, if any,  after considering-  (a)  the age and gender of the convict:  (b)  the psychological and physical condition of the convict;  (c)  the place of temporary or permanent residence or area of domicile of the convict:   (d)  the pre-sentencing report submitted to the Court by the probation officer, after conviction   and before sentencing,  (e)  the nature of the offence committed; and  (f) any other matter connected or ancillary to above mentioned factors, including any past    conviction of the convict. (2) Upon issuing the probation order, the Court shall impose the following mandatory conditions  on the probationer:  (a) the probationer shall enter into a bond, with or without sureties, to commit no offence and   to keep the peace and be of good behavior during the probation period and to appear and   receive sentence if called upon to do so during that period;  (b)  the probationer shall be placed under supervision of the probation officer, and  (c)  biometric registration of the probationer shall be conducted at the time of   rendering him for probation.  </vt:lpstr>
      <vt:lpstr>(3)  While issuing a probation order, the Court after considering the recommendations of  the pre-sentencing report, may, in addition to the conditions in sub-section (2),  impose  the following conditions:    (a)  subject to section 7, the probationer be required to perform a specified number    of hours of community service;  (b)  subject to section 8, that the probationer is to undergo a course of vocational    training in a specified field;  (c)  in case the probationer, is a drug addict, to complete a drug rehabilitation     program at  any drug rehabilitation facility, operated by Government or any     registered non-governmental organization; provided that the service is able to    secure a place for the probationer at a drug rehabilitation facility;  (d)  if the probationer is pursuing academic studies or training, he must maintain a    certain specified-level of attendance, to be verified by probation officer with the   institution concerned; and  (e)  any other condition that the Court may determine. </vt:lpstr>
      <vt:lpstr>  (4)  Before making a probation order, the Court shall explain to the convict, in a  language understood by him, the effect of the proposed order and bond and the  consequences of breaching the condition or conditions, as the case may be, mentioned  therein during the probation period. (5)  A convict shall not be released on probation in a community where they face a threat to life. (6)  The Court shall send a copy of a probation order to the concerned probation officer free of  cost and the officer shall acknowledge receipt. 7. Community service.- (1) Community service shall not be imposed unless the Court, after considering the  recommendations of the probation officer, is satisfied that-   (a)  the probationer is capable of performing community service;    (b)  such community service shall prove beneficial to the probationer's  rehabilitation     and  reintegration into mainstream society and to the community; and    (c)  the probationer consents regarding the feasibility of community service.   </vt:lpstr>
      <vt:lpstr>(2) When the Court imposes community service on any probationer, it shall explain  to him, in a language that he  understands-     (a)  the purpose of the community service;     (b)  the consequences of a breach of the terms and condition of such community service     and,   (c)  that the Court can set aside, modify or review any community service s0 imposed, on     the  recommendation of the probation officer.   (3) Subject to sub-section (1) of section 10, a probationer shall perform his community service  during his probation period. (4)  A probationer shall not be required to perform any community service which conflicts with his  religious beliefs. (5)  The probation officer shall seek to arrange the community service so that it does not interfere  with the probationer's employment or education. (6)  A probationer who fails to abide by the terms of the community service shall be deemed to  have failed to observe the condition of his probation as per provisions of this section.  (7)  The Court may, for reasons to be recorded in writing, order a convict to community service  under its own supervision, instead of sending him into the supervision of a probation officer</vt:lpstr>
      <vt:lpstr>8. Vocational training.- (1)  Vocational training condition under sub-section (3) of section 6, shall not be imposed unless the Court,  after considering the recommendations of the probation officer, is satisfied that -    (a) arrangements are in place which shall enable the probationers to perform such training that suits    their age, gender, culture, and disability if any;    (b)  the probationer is suited to undergo such training; and  (c)  such vocational training shall prove beneficial to the probation, rehabilitation and reintegration into   mainstream society and to the community; provided that where the vocational training condition is   imposed, the probation period may be reduced to six months.   (2)  Without prejudice to the generality of sub-section (3) of section 6, before a Court imposes a vocational  training condition, on any probationer, it shall explain to him, in a language that he understands-    (a)  the purpose of the vocational training that he is to receive;    (b)  the benefit to the probationer of such vocational training condition;  (c)  the consequences of breach of the vocational training condition; and  (d)  the Court can set aside, modify or review any vocational training condition.  (3)  The duration of the vocational training condition shall not be more than the duration of probation   period. (4)  A probationer, who fails to abide by the terms of the vocational training condition, shall be deemed to  have failed to  observe the conditions of his probation as per provisions of this section. </vt:lpstr>
      <vt:lpstr>9. Failure to observe the condition of probation.- (1)  If, on the application or report of the Concerned probation officer, the Court. granting the probation order, and after  giving an opportunity to the probationer to be heard, has reason to believe that a grave breach or violation of the  conditions of probation have occurred. it shall revoke such order and sentence the probationer for the punishment of  the original offence.   (2)  All applications. under sub-section (1), shall be made through the probation officer, who shall provide all material and  evidence to the Court to establish the suspected breach or violation.   (3)  Upon such application or report, if the Court has reason to believe that the probationer has violated the conditions of  probation, it shall issue warrant for his arrest and summon his sureties, where applicable.   (4)  Where the Court is of the opinion that violation of conditions are minor in nature, it shall issue such probationer with a  warning upon the first violation. In case of second instance for minor violation of any conditions of probation. the  sureties of such probationers shall be called personally. and they shall be warned about the consequences, arising out  of third violation, as specified in sub-section (5).  (5)  In the third instance of violation of any condition of probation, the probation officer shall recommend to the Court for  the cancellation of probation order and sentencing of original punishment provided for the offence.  (6)  In addition to the cancelation of probation order under sub-section (5). the probation officer may recommend to the  Court a fine of rupees, not exceeding ten thousand, to be imposed upon the probationer in case of violation of any  condition at third instance. </vt:lpstr>
      <vt:lpstr>10. Modification of conditions of probation order.- (1) The conditions of probation may be modified by the Court that made it, on its own motion or  on the application of the probation officer concerned or upon the application of the  probationer, as the case may be:  Provided that if the Court modifies the conditions of the probation order against the findings  of the supervision report, it shall record its reasons in writing.   (2)  Prior to modifying the conditions of probation, the Court shall summon the convict  and give him a reasonable opportunity to show cause why the conditions should not be  varied:  Provided that where the bond is with surety or sureties, no modification shall be made  without the consent of surety or sureties and if such surety does not consent to modification,  the Court shall require the convict to execute a fresh bond.   11. Order of sureties and bond.--The provisions of sections 122, 406-A, 314, 514-A and 515  of the Code shall, as nearly as may be practicable, apply in the case of execution of surety and  bonds under this Act. </vt:lpstr>
      <vt:lpstr>12. Order of payment of compensation and damages.--(1) While making a probation order, the Court  may, subject to the relevant law, order the probationer to pay to the victim the compensation for personal injury  or the loss or damage of any property in such amount as the Court considers reasonable.   (2)  An amount ordered to be paid by probationer, under sub-section (1) above, may be recovered as fine in  accordance with the provisions of section 386 and section 387 of the Code.   (3)  In any subsequent civil suit or proceeding, related to the same offence, the Court hearing such suit or  proceeding shall take into account any sum paid or recovered under this section while awarding compensation  or damages. 13. Effects of discharge and probation.--(1) A probationer, who is discharged conditionally or who is  placed on probation, as the case may be, shall be disregarded for the purposes of any law which imposes any  disqualification or disability upon convict persons or authorizes or requires the imposition of any such  disqualification or disability upon the completion of his sentence of probation, community service or vocational  training as the case may be.  (2) The provision of sub-section (1) shall not affect    (a)  any right of any such probationer to appeal against his conviction or to rely thereon in bar of any     subsequent proceedings for the same offences:; and    (b)  the re-vesting or restoration of any property in consequence of the conviction   of any such probationer. </vt:lpstr>
      <vt:lpstr>Chapter-III Parole</vt:lpstr>
      <vt:lpstr>16. Powers and functions of the parole sub-committee.—  (1)  Notwithstanding anything contained in section 401 of the Code, where a person is confined in prison under   a sentence of imprisonment, and it appears to the parole sub-committee from his antecedents or his    conduct in the prison that he is likely to abstain from crime and lead a useful and industrious life, if he is    released from prison. The parole sub-committee may recommend his release to the parole committee on   conditions that they be placed under the supervision of a parole officer.  Explanation.-The expression 'sentence of imprisonment' in this section shall include imprisonment in default of    payment of fine and imprisonment for failure to furnish security under   (2)  The parole sub-committee shall immediately upon the completion of the minimum term of sentence of    imprisonment convene to recommend parole to convicts, eligible for parole. In case where parole is    deferred, the parole sub-committee shall specify the reason of such deferral in Writing, and specify the    time period after which it shall convene to reconsider his parole. The parole sub-committee shall submit its   recommendations for the release of convicts to the parole committee.  (3)  The parole sub-committee shall have the power to recommend the revocation of a prisoner's conditional   release to the parole committee. An order of revocation from the parole committee shall specify the    reasons of revocation, the date with effect from which the conditional release shall cease to be in force    and shall be served upon the parolee in the manner as may be prescribed:  (4)  An additional function of the parole sub-committee shall be to arrange for the payment of compensation   of Diyat, Arsh or Daman, to the entitled victims of prisoners who have completed their terms of     imprisonment.</vt:lpstr>
      <vt:lpstr>17.  Period of parole,---  (1)  A prisoner shall be entitled to parole on his undergoing the minimum period of imprisonment as     prescribed by the Code, in accordance with the sentencing guidelines if any.  (2)  The conditional release of the convict on parole shall be in force until the date on which the person    released would, in the execution of the order, or warrant authorizing his imprisonment, have been     discharged from prison had he not been released on parole, or until the parole is revoked whichever is    sooner. 18.  Period of release to be reckoned as imprisonment for computing period of sentence served.-  The period, spent by a parolee on parole, shall be reckoned as a part of the period of imprisonment to which he  was sentenced, for the purpose of computing the period of the sentence and for the purpose of computing the  amount of remission of his sentence which might be awarded to him under any rules in force relating to such  remission. 19.  Form of release on parole.---  A prisoner's conditional release on parole shall be in such form and shall contain such conditions as the parole  committee may, by general or special order or by rules. made in this behalf, directs. 20.  Failure to observe the conditions of parole.—  (1)  If any person, released on parole, breaches the conditions imposed upon him, the probation and parole   officer shall be authorized to return him to the prison where he was detained to serve the remaining    portion of his sentence.  (2)  In case a parolee absconds from the parole officer, he shall be declared absconder by the parole committee   and shall be liable to imprisonment of up to two years, in addition to his original sentence.    (3)  The additional sentence shall be imposed by the Court after due process.</vt:lpstr>
      <vt:lpstr>Chapter-IV Miscellaneous</vt:lpstr>
      <vt:lpstr>23.  Constitution of the committees.- For the purpose of this Act, Government shall constitute such  committees, which shall exercise such powers and perform such functions as it may be assigned, not  inconsistent with the provisions of this Act and rules. 24.  Directorate of Reclamation and Probation, Khyber Pakhtunkhwa.--(1) The Directorate established by  Government shall be responsible for effective implementation of this Act and the rules made  thereunder.  (2)  The Directorate shall be headed by a Director, who shall be assisted by such number of officer and   members of the staff as may be determined by Government for performance and discharge of    functions under this Act.  The Director shall perform his functions and discharge his duties under the general supervision of the  Home and Tribal Affairs Department of Government. 25.  Record keeping.--(1) The Directorate. shall keep and maintain the record of all probationers. Which  include a copy of probation order, pre-sentencing report, supervision reports, community service and  vocational training conditions. etc.  (2)  A probationer's record shall be confidential and shall only be made available to any concerned    officer by the order of the Court.   (3)  The Directorate, shall take all reasonable steps to ensure that privacy and dignity of all      probationers, especially that of women and juvenile, is protected. 26.  Delegation.--The Director may, by general or special order, delegate to the committees, constituted  under section 23 of this Act, or an officer of the Directorate. any of his powers and duties or functions  under this Act or the rules. subject to such conditions as he may deem fit.</vt:lpstr>
      <vt:lpstr>27.  Indemnity.--No suit, prosecution or any other legal proceedings shall lie against the  officers and staff of the Directorate in respect of anything done or intended to be done in  good faith in performance of their official duties under this Act. 28.  Power to make rules.--Government may make rules for carrying out the purposes of this  Act.  29.  Overriding effect.-Notwithstanding anything to the contrary contained in any other   law, the provisions of this Act shall have an overriding effect and the provisions of any  such law to the extent of such inconsistency to this Act shall cease to have effect. 30.  Repeal and savings.---  (1)  The Probation of Offender Ordinance, 1960 (Ord. No. XLV of 1960). the Good Conduct   Prisoners Probational Release Act. 1926 (Act No. X of 1926), are hereby repealed 1o   the extent of the Province of Khyber Pakhtunkhwa.  (2)  All orders made. acts done. and powers exercised before the commencement of this   Act. under the Probation of Offenders Ordinance, 1960 (Ord. No. XLV of 1960), the    Good Conduct Prisoners Probational Release Act. 1926 (Act No. X of 1926) and the    Probation of Offender Rules, 1961, shall, if not inconsistent with the provisions of this   Act and the rules or regulations made thereunder, be deemed to have been done.    exercised or incurred under this Act.</vt:lpstr>
      <vt:lpstr>ADVANTAGES OF PROBATION </vt:lpstr>
      <vt:lpstr>ADVANTAGES OF PROBATION </vt:lpstr>
      <vt:lpstr> We believe that an individual can be changed.  The society has a moral obligation to lift the fallen, because  LIFE IS SACRED and everyone deserves a second chance. </vt:lpstr>
      <vt:lpstr>DISCUSSION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Sofia Banu</dc:creator>
  <cp:lastModifiedBy>Zulfiqar Safi</cp:lastModifiedBy>
  <cp:revision>137</cp:revision>
  <dcterms:created xsi:type="dcterms:W3CDTF">2022-03-12T18:30:52Z</dcterms:created>
  <dcterms:modified xsi:type="dcterms:W3CDTF">2022-03-22T07:26:39Z</dcterms:modified>
</cp:coreProperties>
</file>